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81"/>
  </p:notesMasterIdLst>
  <p:handoutMasterIdLst>
    <p:handoutMasterId r:id="rId82"/>
  </p:handoutMasterIdLst>
  <p:sldIdLst>
    <p:sldId id="256" r:id="rId2"/>
    <p:sldId id="348" r:id="rId3"/>
    <p:sldId id="349" r:id="rId4"/>
    <p:sldId id="395" r:id="rId5"/>
    <p:sldId id="350" r:id="rId6"/>
    <p:sldId id="351" r:id="rId7"/>
    <p:sldId id="352" r:id="rId8"/>
    <p:sldId id="430" r:id="rId9"/>
    <p:sldId id="411" r:id="rId10"/>
    <p:sldId id="425" r:id="rId11"/>
    <p:sldId id="427" r:id="rId12"/>
    <p:sldId id="428" r:id="rId13"/>
    <p:sldId id="429" r:id="rId14"/>
    <p:sldId id="353" r:id="rId15"/>
    <p:sldId id="433" r:id="rId16"/>
    <p:sldId id="437" r:id="rId17"/>
    <p:sldId id="435" r:id="rId18"/>
    <p:sldId id="436" r:id="rId19"/>
    <p:sldId id="434" r:id="rId20"/>
    <p:sldId id="460" r:id="rId21"/>
    <p:sldId id="355" r:id="rId22"/>
    <p:sldId id="446" r:id="rId23"/>
    <p:sldId id="356" r:id="rId24"/>
    <p:sldId id="443" r:id="rId25"/>
    <p:sldId id="357" r:id="rId26"/>
    <p:sldId id="420" r:id="rId27"/>
    <p:sldId id="444" r:id="rId28"/>
    <p:sldId id="445" r:id="rId29"/>
    <p:sldId id="447" r:id="rId30"/>
    <p:sldId id="360" r:id="rId31"/>
    <p:sldId id="361" r:id="rId32"/>
    <p:sldId id="362" r:id="rId33"/>
    <p:sldId id="412" r:id="rId34"/>
    <p:sldId id="459" r:id="rId35"/>
    <p:sldId id="363" r:id="rId36"/>
    <p:sldId id="469" r:id="rId37"/>
    <p:sldId id="405" r:id="rId38"/>
    <p:sldId id="448" r:id="rId39"/>
    <p:sldId id="364" r:id="rId40"/>
    <p:sldId id="454" r:id="rId41"/>
    <p:sldId id="365" r:id="rId42"/>
    <p:sldId id="455" r:id="rId43"/>
    <p:sldId id="470" r:id="rId44"/>
    <p:sldId id="461" r:id="rId45"/>
    <p:sldId id="462" r:id="rId46"/>
    <p:sldId id="471" r:id="rId47"/>
    <p:sldId id="465" r:id="rId48"/>
    <p:sldId id="463" r:id="rId49"/>
    <p:sldId id="464" r:id="rId50"/>
    <p:sldId id="467" r:id="rId51"/>
    <p:sldId id="468" r:id="rId52"/>
    <p:sldId id="450" r:id="rId53"/>
    <p:sldId id="369" r:id="rId54"/>
    <p:sldId id="370" r:id="rId55"/>
    <p:sldId id="407" r:id="rId56"/>
    <p:sldId id="451" r:id="rId57"/>
    <p:sldId id="374" r:id="rId58"/>
    <p:sldId id="375" r:id="rId59"/>
    <p:sldId id="376" r:id="rId60"/>
    <p:sldId id="377" r:id="rId61"/>
    <p:sldId id="378" r:id="rId62"/>
    <p:sldId id="379" r:id="rId63"/>
    <p:sldId id="424" r:id="rId64"/>
    <p:sldId id="456" r:id="rId65"/>
    <p:sldId id="457" r:id="rId66"/>
    <p:sldId id="458" r:id="rId67"/>
    <p:sldId id="382" r:id="rId68"/>
    <p:sldId id="383" r:id="rId69"/>
    <p:sldId id="384" r:id="rId70"/>
    <p:sldId id="385" r:id="rId71"/>
    <p:sldId id="386" r:id="rId72"/>
    <p:sldId id="387" r:id="rId73"/>
    <p:sldId id="388" r:id="rId74"/>
    <p:sldId id="389" r:id="rId75"/>
    <p:sldId id="390" r:id="rId76"/>
    <p:sldId id="391" r:id="rId77"/>
    <p:sldId id="392" r:id="rId78"/>
    <p:sldId id="393" r:id="rId79"/>
    <p:sldId id="394" r:id="rId80"/>
  </p:sldIdLst>
  <p:sldSz cx="9144000" cy="6858000" type="screen4x3"/>
  <p:notesSz cx="9874250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0000FF"/>
    <a:srgbClr val="FFCC00"/>
    <a:srgbClr val="FFFF00"/>
    <a:srgbClr val="FF00FF"/>
    <a:srgbClr val="00FFFF"/>
    <a:srgbClr val="00FF00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82082" autoAdjust="0"/>
  </p:normalViewPr>
  <p:slideViewPr>
    <p:cSldViewPr>
      <p:cViewPr>
        <p:scale>
          <a:sx n="50" d="100"/>
          <a:sy n="50" d="100"/>
        </p:scale>
        <p:origin x="-864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4" Type="http://schemas.openxmlformats.org/officeDocument/2006/relationships/image" Target="../media/image92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D1F43-93B1-4BBD-A343-86A43FEB693A}" type="datetimeFigureOut">
              <a:rPr lang="en-US" smtClean="0"/>
              <a:pPr/>
              <a:t>5/27/2013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08C6D-B24D-4CC0-BB7E-5236BDC868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3123" y="0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36913" y="509588"/>
            <a:ext cx="34004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7425" y="3228896"/>
            <a:ext cx="7899400" cy="305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Klepnutím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612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3123" y="6456612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63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4350"/>
            <a:ext cx="3387725" cy="2540000"/>
          </a:xfrm>
          <a:ln cap="flat"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79512" y="6243638"/>
            <a:ext cx="5840288" cy="457200"/>
          </a:xfrm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altLang="en-US" smtClean="0"/>
              <a:t>PG III (NPGR010) - J. Křivánek 2012</a:t>
            </a:r>
            <a:endParaRPr lang="en-US" altLang="en-US" dirty="0" smtClean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mailto:Jaroslav.Krivanek@mff.cuni.cz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4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17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3.png"/><Relationship Id="rId5" Type="http://schemas.openxmlformats.org/officeDocument/2006/relationships/oleObject" Target="../embeddings/oleObject22.bin"/><Relationship Id="rId4" Type="http://schemas.openxmlformats.org/officeDocument/2006/relationships/oleObject" Target="../embeddings/oleObject21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oleObject" Target="../embeddings/oleObject26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30.bin"/><Relationship Id="rId5" Type="http://schemas.openxmlformats.org/officeDocument/2006/relationships/oleObject" Target="../embeddings/oleObject29.bin"/><Relationship Id="rId4" Type="http://schemas.openxmlformats.org/officeDocument/2006/relationships/oleObject" Target="../embeddings/oleObject28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oleObject" Target="../embeddings/oleObject32.bin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w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w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Po</a:t>
            </a:r>
            <a:r>
              <a:rPr lang="cs-CZ" b="1" dirty="0" smtClean="0"/>
              <a:t>čítačová grafika III – </a:t>
            </a:r>
            <a:br>
              <a:rPr lang="cs-CZ" b="1" dirty="0" smtClean="0"/>
            </a:br>
            <a:r>
              <a:rPr lang="cs-CZ" b="1" dirty="0" smtClean="0"/>
              <a:t>			Odraz světla</a:t>
            </a:r>
            <a:r>
              <a:rPr lang="en-US" b="1" dirty="0" smtClean="0"/>
              <a:t>, BRDF</a:t>
            </a:r>
            <a:endParaRPr lang="cs-CZ" b="1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3747" y="5805264"/>
            <a:ext cx="9064757" cy="980728"/>
            <a:chOff x="0" y="5181600"/>
            <a:chExt cx="15494768" cy="167640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5181600"/>
              <a:ext cx="1450975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748464" y="5201096"/>
              <a:ext cx="2209800" cy="16569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052720" y="5213350"/>
              <a:ext cx="2133600" cy="164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284968" y="5202238"/>
              <a:ext cx="2209800" cy="165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67744" y="5194766"/>
              <a:ext cx="2212502" cy="1663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72000" y="5196309"/>
              <a:ext cx="2517995" cy="16616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5191680"/>
              <a:ext cx="2221760" cy="1666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cs-CZ" sz="2000" dirty="0" smtClean="0"/>
              <a:t>Jaroslav Křivánek, MFF UK</a:t>
            </a:r>
          </a:p>
          <a:p>
            <a:pPr eaLnBrk="1" hangingPunct="1"/>
            <a:r>
              <a:rPr lang="en-US" sz="2000" dirty="0" smtClean="0">
                <a:hlinkClick r:id="rId10"/>
              </a:rPr>
              <a:t>Jaroslav.Krivanek@mff.cuni.cz</a:t>
            </a:r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Vlastnosti BRDF – (</a:t>
            </a:r>
            <a:r>
              <a:rPr lang="cs-CZ" dirty="0" err="1" smtClean="0"/>
              <a:t>An</a:t>
            </a:r>
            <a:r>
              <a:rPr lang="cs-CZ" dirty="0" smtClean="0"/>
              <a:t>)izotropie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30725"/>
          </a:xfrm>
        </p:spPr>
        <p:txBody>
          <a:bodyPr/>
          <a:lstStyle/>
          <a:p>
            <a:r>
              <a:rPr lang="cs-CZ" b="1" dirty="0" smtClean="0"/>
              <a:t>Izotropní BRDF</a:t>
            </a:r>
            <a:r>
              <a:rPr lang="cs-CZ" dirty="0" smtClean="0"/>
              <a:t> = invariantní k otočení kolem normály</a:t>
            </a:r>
            <a:endParaRPr lang="cs-CZ" dirty="0" smtClean="0">
              <a:latin typeface="Times New Roman CE" charset="-18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356992"/>
            <a:ext cx="6732240" cy="268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8419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1259632" y="2133600"/>
          <a:ext cx="6256338" cy="1050925"/>
        </p:xfrm>
        <a:graphic>
          <a:graphicData uri="http://schemas.openxmlformats.org/presentationml/2006/ole">
            <p:oleObj spid="_x0000_s188419" name="Rovnice" r:id="rId4" imgW="2501640" imgH="457200" progId="Equation.3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Anizotropní BRDF</a:t>
            </a:r>
            <a:endParaRPr lang="en-US" dirty="0"/>
          </a:p>
        </p:txBody>
      </p:sp>
      <p:pic>
        <p:nvPicPr>
          <p:cNvPr id="2324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581525"/>
            <a:ext cx="164623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125538"/>
            <a:ext cx="4248150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125538"/>
            <a:ext cx="3367088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8" name="Picture 10" descr="09F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8538" y="4581525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6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1275" y="4186238"/>
            <a:ext cx="3843338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Anizotropní BRDF</a:t>
            </a:r>
            <a:endParaRPr lang="en-US" dirty="0"/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Různá mikroskopická hrubost povrchu v různých </a:t>
            </a:r>
            <a:r>
              <a:rPr lang="cs-CZ" dirty="0" smtClean="0"/>
              <a:t>směrech (broušené kovy, tkaniny, …) </a:t>
            </a:r>
            <a:endParaRPr lang="cs-CZ" dirty="0"/>
          </a:p>
          <a:p>
            <a:endParaRPr lang="en-US" dirty="0"/>
          </a:p>
        </p:txBody>
      </p:sp>
      <p:pic>
        <p:nvPicPr>
          <p:cNvPr id="2334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645494"/>
            <a:ext cx="5616575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Anizotropní BRDF – Shrnutí</a:t>
            </a:r>
            <a:endParaRPr lang="en-US" dirty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002588" cy="4897437"/>
          </a:xfrm>
        </p:spPr>
        <p:txBody>
          <a:bodyPr/>
          <a:lstStyle/>
          <a:p>
            <a:r>
              <a:rPr lang="cs-CZ" dirty="0"/>
              <a:t>Otočím-li plochu kolem normály, změní se </a:t>
            </a:r>
            <a:r>
              <a:rPr lang="cs-CZ" dirty="0" smtClean="0"/>
              <a:t>vzhled</a:t>
            </a:r>
            <a:endParaRPr lang="cs-CZ" dirty="0"/>
          </a:p>
          <a:p>
            <a:endParaRPr lang="cs-CZ" b="1" dirty="0" smtClean="0"/>
          </a:p>
          <a:p>
            <a:r>
              <a:rPr lang="cs-CZ" b="1" dirty="0" smtClean="0"/>
              <a:t>Izotropní</a:t>
            </a:r>
            <a:r>
              <a:rPr lang="cs-CZ" dirty="0" smtClean="0"/>
              <a:t> </a:t>
            </a:r>
            <a:r>
              <a:rPr lang="cs-CZ" dirty="0"/>
              <a:t>BRDF </a:t>
            </a:r>
            <a:r>
              <a:rPr lang="en-US" dirty="0" err="1" smtClean="0"/>
              <a:t>maj</a:t>
            </a:r>
            <a:r>
              <a:rPr lang="cs-CZ" dirty="0" smtClean="0"/>
              <a:t>í jen 3 stupně volnosti</a:t>
            </a:r>
            <a:endParaRPr lang="cs-CZ" b="1" dirty="0"/>
          </a:p>
          <a:p>
            <a:pPr lvl="1"/>
            <a:r>
              <a:rPr lang="cs-CZ" dirty="0"/>
              <a:t>Místo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i</a:t>
            </a:r>
            <a:r>
              <a:rPr lang="cs-CZ" dirty="0"/>
              <a:t> a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o</a:t>
            </a:r>
            <a:r>
              <a:rPr lang="cs-CZ" dirty="0"/>
              <a:t> stačí uvažovat pouze </a:t>
            </a:r>
            <a:r>
              <a:rPr lang="cs-CZ" dirty="0" err="1">
                <a:latin typeface="Symbol" pitchFamily="18" charset="2"/>
              </a:rPr>
              <a:t>Df</a:t>
            </a:r>
            <a:r>
              <a:rPr lang="cs-CZ" dirty="0">
                <a:latin typeface="Symbol" pitchFamily="18" charset="2"/>
              </a:rPr>
              <a:t> =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i</a:t>
            </a:r>
            <a:r>
              <a:rPr lang="cs-CZ" dirty="0"/>
              <a:t> –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o</a:t>
            </a:r>
            <a:endParaRPr lang="cs-CZ" baseline="-25000" dirty="0"/>
          </a:p>
          <a:p>
            <a:pPr lvl="1"/>
            <a:r>
              <a:rPr lang="cs-CZ" dirty="0"/>
              <a:t>To pro </a:t>
            </a:r>
            <a:r>
              <a:rPr lang="cs-CZ" dirty="0" smtClean="0"/>
              <a:t>popis anizotropní </a:t>
            </a:r>
            <a:r>
              <a:rPr lang="cs-CZ" dirty="0"/>
              <a:t>BRDF nestačí</a:t>
            </a:r>
          </a:p>
          <a:p>
            <a:endParaRPr lang="cs-CZ" dirty="0" smtClean="0"/>
          </a:p>
          <a:p>
            <a:r>
              <a:rPr lang="cs-CZ" dirty="0" smtClean="0"/>
              <a:t>Popis </a:t>
            </a:r>
            <a:r>
              <a:rPr lang="cs-CZ" b="1" dirty="0"/>
              <a:t>anizotropní</a:t>
            </a:r>
            <a:r>
              <a:rPr lang="cs-CZ" dirty="0"/>
              <a:t> BRDF</a:t>
            </a:r>
          </a:p>
          <a:p>
            <a:pPr lvl="1"/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i</a:t>
            </a:r>
            <a:r>
              <a:rPr lang="cs-CZ" dirty="0"/>
              <a:t> a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o</a:t>
            </a:r>
            <a:r>
              <a:rPr lang="cs-CZ" baseline="-25000" dirty="0"/>
              <a:t> </a:t>
            </a:r>
            <a:r>
              <a:rPr lang="cs-CZ" dirty="0"/>
              <a:t>se musí vztáhnout k </a:t>
            </a:r>
            <a:r>
              <a:rPr lang="cs-CZ" b="1" dirty="0"/>
              <a:t>referenčnímu souřadnému systému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i="1" dirty="0" smtClean="0"/>
              <a:t>U</a:t>
            </a:r>
            <a:r>
              <a:rPr lang="cs-CZ" dirty="0" smtClean="0"/>
              <a:t>, </a:t>
            </a:r>
            <a:r>
              <a:rPr lang="cs-CZ" i="1" dirty="0" smtClean="0"/>
              <a:t>V</a:t>
            </a:r>
            <a:r>
              <a:rPr lang="cs-CZ" dirty="0" smtClean="0"/>
              <a:t>, </a:t>
            </a:r>
            <a:r>
              <a:rPr lang="cs-CZ" i="1" dirty="0" smtClean="0"/>
              <a:t>N</a:t>
            </a:r>
            <a:r>
              <a:rPr lang="cs-CZ" dirty="0" smtClean="0"/>
              <a:t>)</a:t>
            </a:r>
            <a:endParaRPr lang="cs-CZ" dirty="0"/>
          </a:p>
          <a:p>
            <a:pPr lvl="2"/>
            <a:r>
              <a:rPr lang="cs-CZ" i="1" dirty="0"/>
              <a:t>U</a:t>
            </a:r>
            <a:r>
              <a:rPr lang="cs-CZ" dirty="0"/>
              <a:t> … tangenta – směr broušení kovu</a:t>
            </a:r>
          </a:p>
          <a:p>
            <a:pPr lvl="2"/>
            <a:r>
              <a:rPr lang="cs-CZ" i="1" dirty="0"/>
              <a:t>V</a:t>
            </a:r>
            <a:r>
              <a:rPr lang="cs-CZ" dirty="0"/>
              <a:t> … </a:t>
            </a:r>
            <a:r>
              <a:rPr lang="cs-CZ" dirty="0" err="1"/>
              <a:t>binormála</a:t>
            </a:r>
            <a:endParaRPr lang="cs-CZ" dirty="0"/>
          </a:p>
          <a:p>
            <a:pPr lvl="2"/>
            <a:r>
              <a:rPr lang="cs-CZ" i="1" dirty="0"/>
              <a:t>N</a:t>
            </a:r>
            <a:r>
              <a:rPr lang="cs-CZ" dirty="0"/>
              <a:t> … normála … osa </a:t>
            </a:r>
            <a:r>
              <a:rPr lang="cs-CZ" i="1" dirty="0" smtClean="0"/>
              <a:t>Z</a:t>
            </a:r>
            <a:r>
              <a:rPr lang="cs-CZ" dirty="0" smtClean="0"/>
              <a:t> </a:t>
            </a:r>
            <a:r>
              <a:rPr lang="cs-CZ" dirty="0"/>
              <a:t>lokálního souřadného systému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Rovnice odrazu</a:t>
            </a:r>
            <a:endParaRPr lang="en-US" dirty="0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6792"/>
            <a:ext cx="8291264" cy="4574133"/>
          </a:xfrm>
        </p:spPr>
        <p:txBody>
          <a:bodyPr/>
          <a:lstStyle/>
          <a:p>
            <a:r>
              <a:rPr lang="cs-CZ" dirty="0" err="1" smtClean="0"/>
              <a:t>Reflectance</a:t>
            </a:r>
            <a:r>
              <a:rPr lang="cs-CZ" dirty="0" smtClean="0"/>
              <a:t> </a:t>
            </a:r>
            <a:r>
              <a:rPr lang="cs-CZ" dirty="0" err="1"/>
              <a:t>equation</a:t>
            </a:r>
            <a:r>
              <a:rPr lang="cs-CZ" dirty="0"/>
              <a:t>, </a:t>
            </a:r>
            <a:r>
              <a:rPr lang="cs-CZ" dirty="0" err="1"/>
              <a:t>illumination</a:t>
            </a:r>
            <a:r>
              <a:rPr lang="cs-CZ" dirty="0"/>
              <a:t> </a:t>
            </a:r>
            <a:r>
              <a:rPr lang="cs-CZ" dirty="0" err="1" smtClean="0"/>
              <a:t>integral</a:t>
            </a:r>
            <a:r>
              <a:rPr lang="cs-CZ" dirty="0" smtClean="0"/>
              <a:t>, OVTIGRE </a:t>
            </a:r>
            <a:r>
              <a:rPr lang="cs-CZ" sz="2200" dirty="0" smtClean="0"/>
              <a:t>(“</a:t>
            </a:r>
            <a:r>
              <a:rPr lang="cs-CZ" sz="2200" dirty="0" err="1" smtClean="0"/>
              <a:t>outgoing</a:t>
            </a:r>
            <a:r>
              <a:rPr lang="cs-CZ" sz="2200" dirty="0" smtClean="0"/>
              <a:t>, </a:t>
            </a:r>
            <a:r>
              <a:rPr lang="cs-CZ" sz="2200" dirty="0" err="1" smtClean="0"/>
              <a:t>vacuum</a:t>
            </a:r>
            <a:r>
              <a:rPr lang="cs-CZ" sz="2200" dirty="0" smtClean="0"/>
              <a:t>, </a:t>
            </a:r>
            <a:r>
              <a:rPr lang="cs-CZ" sz="2200" dirty="0" err="1" smtClean="0"/>
              <a:t>time</a:t>
            </a:r>
            <a:r>
              <a:rPr lang="cs-CZ" sz="2200" dirty="0" smtClean="0"/>
              <a:t>-invariant, </a:t>
            </a:r>
            <a:r>
              <a:rPr lang="cs-CZ" sz="2200" dirty="0" err="1" smtClean="0"/>
              <a:t>gray</a:t>
            </a:r>
            <a:r>
              <a:rPr lang="cs-CZ" sz="2200" dirty="0" smtClean="0"/>
              <a:t> radiance </a:t>
            </a:r>
            <a:r>
              <a:rPr lang="cs-CZ" sz="2200" dirty="0" err="1" smtClean="0"/>
              <a:t>equation</a:t>
            </a:r>
            <a:r>
              <a:rPr lang="cs-CZ" sz="2200" dirty="0" smtClean="0"/>
              <a:t>”)</a:t>
            </a:r>
          </a:p>
          <a:p>
            <a:endParaRPr lang="cs-CZ" dirty="0" smtClean="0"/>
          </a:p>
          <a:p>
            <a:r>
              <a:rPr lang="en-US" dirty="0" smtClean="0"/>
              <a:t>“</a:t>
            </a:r>
            <a:r>
              <a:rPr lang="en-US" dirty="0" err="1"/>
              <a:t>Kolik</a:t>
            </a:r>
            <a:r>
              <a:rPr lang="en-US" dirty="0"/>
              <a:t> </a:t>
            </a:r>
            <a:r>
              <a:rPr lang="en-US" dirty="0" err="1"/>
              <a:t>sv</a:t>
            </a:r>
            <a:r>
              <a:rPr lang="cs-CZ" dirty="0" err="1"/>
              <a:t>ětla</a:t>
            </a:r>
            <a:r>
              <a:rPr lang="cs-CZ" dirty="0"/>
              <a:t> je odraženo do směru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dirty="0"/>
              <a:t>?“</a:t>
            </a:r>
            <a:br>
              <a:rPr lang="cs-CZ" dirty="0"/>
            </a:br>
            <a:r>
              <a:rPr lang="cs-CZ" dirty="0"/>
              <a:t>(v závislosti na množství </a:t>
            </a:r>
            <a:r>
              <a:rPr lang="cs-CZ" dirty="0" smtClean="0"/>
              <a:t>příchozího </a:t>
            </a:r>
            <a:r>
              <a:rPr lang="cs-CZ" dirty="0"/>
              <a:t>světla </a:t>
            </a:r>
            <a:r>
              <a:rPr lang="cs-CZ" i="1" dirty="0"/>
              <a:t>L</a:t>
            </a:r>
            <a:r>
              <a:rPr lang="cs-CZ" baseline="-25000" dirty="0"/>
              <a:t>i</a:t>
            </a:r>
            <a:r>
              <a:rPr lang="cs-CZ" dirty="0"/>
              <a:t> a </a:t>
            </a:r>
            <a:r>
              <a:rPr lang="cs-CZ" dirty="0" smtClean="0"/>
              <a:t>materiálu </a:t>
            </a:r>
            <a:r>
              <a:rPr lang="cs-CZ" dirty="0"/>
              <a:t>povrchu </a:t>
            </a:r>
            <a:r>
              <a:rPr lang="cs-CZ" i="1" dirty="0"/>
              <a:t>f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r>
              <a:rPr lang="cs-CZ" dirty="0" smtClean="0"/>
              <a:t>Z definice BRDF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31076" name="Object 4"/>
          <p:cNvGraphicFramePr>
            <a:graphicFrameLocks noChangeAspect="1"/>
          </p:cNvGraphicFramePr>
          <p:nvPr/>
        </p:nvGraphicFramePr>
        <p:xfrm>
          <a:off x="1633538" y="5207000"/>
          <a:ext cx="5826125" cy="525463"/>
        </p:xfrm>
        <a:graphic>
          <a:graphicData uri="http://schemas.openxmlformats.org/presentationml/2006/ole">
            <p:oleObj spid="_x0000_s98306" name="Rovnice" r:id="rId3" imgW="2527200" imgH="228600" progId="Equation.3">
              <p:embed/>
            </p:oleObj>
          </a:graphicData>
        </a:graphic>
      </p:graphicFrame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Rovnice odrazu</a:t>
            </a:r>
            <a:endParaRPr lang="en-US" dirty="0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2816"/>
            <a:ext cx="8291264" cy="4358109"/>
          </a:xfrm>
        </p:spPr>
        <p:txBody>
          <a:bodyPr/>
          <a:lstStyle/>
          <a:p>
            <a:r>
              <a:rPr lang="cs-CZ" dirty="0" smtClean="0"/>
              <a:t>„Sečtení“ (integrál) příspěvků </a:t>
            </a:r>
            <a:r>
              <a:rPr lang="cs-CZ" dirty="0" err="1" smtClean="0"/>
              <a:t>d</a:t>
            </a:r>
            <a:r>
              <a:rPr lang="cs-CZ" i="1" dirty="0" err="1" smtClean="0"/>
              <a:t>L</a:t>
            </a:r>
            <a:r>
              <a:rPr lang="en-US" baseline="-25000" dirty="0" smtClean="0"/>
              <a:t>r</a:t>
            </a:r>
            <a:r>
              <a:rPr lang="cs-CZ" dirty="0" smtClean="0"/>
              <a:t> přes celou hemisféru: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5" name="Picture 8" descr="world_sampl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5608" y="0"/>
            <a:ext cx="3528392" cy="176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1491" name="Object 3"/>
          <p:cNvGraphicFramePr>
            <a:graphicFrameLocks noChangeAspect="1"/>
          </p:cNvGraphicFramePr>
          <p:nvPr/>
        </p:nvGraphicFramePr>
        <p:xfrm>
          <a:off x="1163638" y="2420888"/>
          <a:ext cx="6975475" cy="903287"/>
        </p:xfrm>
        <a:graphic>
          <a:graphicData uri="http://schemas.openxmlformats.org/presentationml/2006/ole">
            <p:oleObj spid="_x0000_s191491" name="Rovnice" r:id="rId4" imgW="3035160" imgH="393480" progId="Equation.3">
              <p:embed/>
            </p:oleObj>
          </a:graphicData>
        </a:graphic>
      </p:graphicFrame>
      <p:grpSp>
        <p:nvGrpSpPr>
          <p:cNvPr id="59" name="Group 22"/>
          <p:cNvGrpSpPr>
            <a:grpSpLocks/>
          </p:cNvGrpSpPr>
          <p:nvPr/>
        </p:nvGrpSpPr>
        <p:grpSpPr bwMode="auto">
          <a:xfrm>
            <a:off x="166591" y="3356992"/>
            <a:ext cx="5927724" cy="3025775"/>
            <a:chOff x="759" y="1258"/>
            <a:chExt cx="3734" cy="1906"/>
          </a:xfrm>
        </p:grpSpPr>
        <p:sp>
          <p:nvSpPr>
            <p:cNvPr id="60" name="Oval 4"/>
            <p:cNvSpPr>
              <a:spLocks noChangeArrowheads="1"/>
            </p:cNvSpPr>
            <p:nvPr/>
          </p:nvSpPr>
          <p:spPr bwMode="auto">
            <a:xfrm rot="-3060000">
              <a:off x="3367" y="1591"/>
              <a:ext cx="88" cy="280"/>
            </a:xfrm>
            <a:prstGeom prst="ellipse">
              <a:avLst/>
            </a:prstGeom>
            <a:solidFill>
              <a:srgbClr val="C0FEF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Rectangle 5"/>
            <p:cNvSpPr>
              <a:spLocks noChangeArrowheads="1"/>
            </p:cNvSpPr>
            <p:nvPr/>
          </p:nvSpPr>
          <p:spPr bwMode="auto">
            <a:xfrm>
              <a:off x="3495" y="1834"/>
              <a:ext cx="445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 err="1" smtClean="0">
                  <a:latin typeface="+mj-lt"/>
                </a:rPr>
                <a:t>d</a:t>
              </a:r>
              <a:r>
                <a:rPr lang="cs-CZ" sz="2800" dirty="0" err="1" smtClean="0">
                  <a:latin typeface="Symbol" pitchFamily="18" charset="2"/>
                </a:rPr>
                <a:t>w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62" name="Rectangle 6"/>
            <p:cNvSpPr>
              <a:spLocks noChangeArrowheads="1"/>
            </p:cNvSpPr>
            <p:nvPr/>
          </p:nvSpPr>
          <p:spPr bwMode="auto">
            <a:xfrm>
              <a:off x="759" y="1738"/>
              <a:ext cx="987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 smtClean="0">
                  <a:latin typeface="+mn-lt"/>
                </a:rPr>
                <a:t>L</a:t>
              </a:r>
              <a:r>
                <a:rPr lang="cs-CZ" sz="2800" baseline="-25000" dirty="0" err="1" smtClean="0">
                  <a:latin typeface="+mn-lt"/>
                </a:rPr>
                <a:t>o</a:t>
              </a:r>
              <a:r>
                <a:rPr lang="cs-CZ" sz="2800" dirty="0" smtClean="0">
                  <a:latin typeface="+mn-lt"/>
                </a:rPr>
                <a:t>(</a:t>
              </a:r>
              <a:r>
                <a:rPr lang="cs-CZ" sz="2800" b="1" dirty="0" smtClean="0">
                  <a:latin typeface="+mn-lt"/>
                </a:rPr>
                <a:t>x</a:t>
              </a:r>
              <a:r>
                <a:rPr lang="cs-CZ" sz="2800" dirty="0" smtClean="0">
                  <a:latin typeface="+mn-lt"/>
                </a:rPr>
                <a:t>, </a:t>
              </a:r>
              <a:r>
                <a:rPr lang="cs-CZ" sz="2800" dirty="0" err="1" smtClean="0">
                  <a:latin typeface="Symbol" pitchFamily="18" charset="2"/>
                </a:rPr>
                <a:t>w</a:t>
              </a:r>
              <a:r>
                <a:rPr lang="cs-CZ" sz="2800" baseline="-25000" dirty="0" err="1" smtClean="0">
                  <a:latin typeface="+mn-lt"/>
                </a:rPr>
                <a:t>o</a:t>
              </a:r>
              <a:r>
                <a:rPr lang="cs-CZ" sz="2800" dirty="0" smtClean="0">
                  <a:latin typeface="+mn-lt"/>
                </a:rPr>
                <a:t>)</a:t>
              </a:r>
              <a:endParaRPr lang="cs-CZ" sz="2800" dirty="0">
                <a:latin typeface="+mn-lt"/>
              </a:endParaRPr>
            </a:p>
          </p:txBody>
        </p:sp>
        <p:sp>
          <p:nvSpPr>
            <p:cNvPr id="63" name="Rectangle 7"/>
            <p:cNvSpPr>
              <a:spLocks noChangeArrowheads="1"/>
            </p:cNvSpPr>
            <p:nvPr/>
          </p:nvSpPr>
          <p:spPr bwMode="auto">
            <a:xfrm>
              <a:off x="1911" y="2122"/>
              <a:ext cx="31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 smtClean="0">
                  <a:latin typeface="Symbol" pitchFamily="18" charset="2"/>
                </a:rPr>
                <a:t>q</a:t>
              </a:r>
              <a:r>
                <a:rPr lang="cs-CZ" sz="2800" baseline="-25000" dirty="0" err="1" smtClean="0">
                  <a:latin typeface="+mj-lt"/>
                </a:rPr>
                <a:t>o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64" name="AutoShape 8"/>
            <p:cNvSpPr>
              <a:spLocks noChangeArrowheads="1"/>
            </p:cNvSpPr>
            <p:nvPr/>
          </p:nvSpPr>
          <p:spPr bwMode="auto">
            <a:xfrm>
              <a:off x="1972" y="2788"/>
              <a:ext cx="1144" cy="280"/>
            </a:xfrm>
            <a:prstGeom prst="parallelogram">
              <a:avLst>
                <a:gd name="adj" fmla="val 102086"/>
              </a:avLst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9"/>
            <p:cNvSpPr>
              <a:spLocks noChangeShapeType="1"/>
            </p:cNvSpPr>
            <p:nvPr/>
          </p:nvSpPr>
          <p:spPr bwMode="auto">
            <a:xfrm flipV="1">
              <a:off x="2544" y="1389"/>
              <a:ext cx="0" cy="15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Rectangle 10"/>
            <p:cNvSpPr>
              <a:spLocks noChangeArrowheads="1"/>
            </p:cNvSpPr>
            <p:nvPr/>
          </p:nvSpPr>
          <p:spPr bwMode="auto">
            <a:xfrm>
              <a:off x="2562" y="1258"/>
              <a:ext cx="27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b="1" dirty="0" smtClean="0">
                  <a:latin typeface="+mj-lt"/>
                </a:rPr>
                <a:t>n</a:t>
              </a:r>
              <a:endParaRPr lang="cs-CZ" sz="2800" b="1" dirty="0">
                <a:latin typeface="+mj-lt"/>
              </a:endParaRPr>
            </a:p>
          </p:txBody>
        </p:sp>
        <p:sp>
          <p:nvSpPr>
            <p:cNvPr id="67" name="Line 11"/>
            <p:cNvSpPr>
              <a:spLocks noChangeShapeType="1"/>
            </p:cNvSpPr>
            <p:nvPr/>
          </p:nvSpPr>
          <p:spPr bwMode="auto">
            <a:xfrm flipV="1">
              <a:off x="2549" y="220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12"/>
            <p:cNvSpPr>
              <a:spLocks noChangeShapeType="1"/>
            </p:cNvSpPr>
            <p:nvPr/>
          </p:nvSpPr>
          <p:spPr bwMode="auto">
            <a:xfrm flipV="1">
              <a:off x="3077" y="148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13"/>
            <p:cNvSpPr>
              <a:spLocks noChangeShapeType="1"/>
            </p:cNvSpPr>
            <p:nvPr/>
          </p:nvSpPr>
          <p:spPr bwMode="auto">
            <a:xfrm>
              <a:off x="2549" y="2928"/>
              <a:ext cx="95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14"/>
            <p:cNvSpPr>
              <a:spLocks noChangeShapeType="1"/>
            </p:cNvSpPr>
            <p:nvPr/>
          </p:nvSpPr>
          <p:spPr bwMode="auto">
            <a:xfrm flipH="1">
              <a:off x="1389" y="2933"/>
              <a:ext cx="1159" cy="2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5"/>
            <p:cNvSpPr>
              <a:spLocks noChangeShapeType="1"/>
            </p:cNvSpPr>
            <p:nvPr/>
          </p:nvSpPr>
          <p:spPr bwMode="auto">
            <a:xfrm flipH="1" flipV="1">
              <a:off x="957" y="2157"/>
              <a:ext cx="1591" cy="7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Rectangle 16"/>
            <p:cNvSpPr>
              <a:spLocks noChangeArrowheads="1"/>
            </p:cNvSpPr>
            <p:nvPr/>
          </p:nvSpPr>
          <p:spPr bwMode="auto">
            <a:xfrm>
              <a:off x="3579" y="1338"/>
              <a:ext cx="91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smtClean="0">
                  <a:latin typeface="+mj-lt"/>
                </a:rPr>
                <a:t>L</a:t>
              </a:r>
              <a:r>
                <a:rPr lang="cs-CZ" sz="2800" baseline="-25000" dirty="0" smtClean="0">
                  <a:latin typeface="+mj-lt"/>
                </a:rPr>
                <a:t>i</a:t>
              </a:r>
              <a:r>
                <a:rPr lang="cs-CZ" sz="2800" dirty="0" smtClean="0">
                  <a:latin typeface="+mj-lt"/>
                </a:rPr>
                <a:t>(</a:t>
              </a:r>
              <a:r>
                <a:rPr lang="cs-CZ" sz="2800" b="1" dirty="0" smtClean="0">
                  <a:latin typeface="+mj-lt"/>
                </a:rPr>
                <a:t>x</a:t>
              </a:r>
              <a:r>
                <a:rPr lang="cs-CZ" sz="2800" dirty="0" smtClean="0">
                  <a:latin typeface="+mj-lt"/>
                </a:rPr>
                <a:t>, </a:t>
              </a:r>
              <a:r>
                <a:rPr lang="cs-CZ" sz="2800" dirty="0" err="1" smtClean="0">
                  <a:latin typeface="Symbol" pitchFamily="18" charset="2"/>
                </a:rPr>
                <a:t>w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r>
                <a:rPr lang="cs-CZ" sz="2800" dirty="0" smtClean="0">
                  <a:latin typeface="+mj-lt"/>
                </a:rPr>
                <a:t>)</a:t>
              </a:r>
              <a:endParaRPr lang="cs-CZ" sz="2800" dirty="0">
                <a:latin typeface="+mj-lt"/>
              </a:endParaRPr>
            </a:p>
          </p:txBody>
        </p:sp>
        <p:sp>
          <p:nvSpPr>
            <p:cNvPr id="73" name="Arc 17"/>
            <p:cNvSpPr>
              <a:spLocks/>
            </p:cNvSpPr>
            <p:nvPr/>
          </p:nvSpPr>
          <p:spPr bwMode="auto">
            <a:xfrm>
              <a:off x="2545" y="2405"/>
              <a:ext cx="303" cy="524"/>
            </a:xfrm>
            <a:custGeom>
              <a:avLst/>
              <a:gdLst>
                <a:gd name="T0" fmla="*/ 0 w 12494"/>
                <a:gd name="T1" fmla="*/ 0 h 21600"/>
                <a:gd name="T2" fmla="*/ 303 w 12494"/>
                <a:gd name="T3" fmla="*/ 96 h 21600"/>
                <a:gd name="T4" fmla="*/ 1 w 12494"/>
                <a:gd name="T5" fmla="*/ 524 h 21600"/>
                <a:gd name="T6" fmla="*/ 0 60000 65536"/>
                <a:gd name="T7" fmla="*/ 0 60000 65536"/>
                <a:gd name="T8" fmla="*/ 0 60000 65536"/>
                <a:gd name="T9" fmla="*/ 0 w 12494"/>
                <a:gd name="T10" fmla="*/ 0 h 21600"/>
                <a:gd name="T11" fmla="*/ 12494 w 1249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94" h="21600" fill="none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</a:path>
                <a:path w="12494" h="21600" stroke="0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  <a:lnTo>
                    <a:pt x="41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Rectangle 18"/>
            <p:cNvSpPr>
              <a:spLocks noChangeArrowheads="1"/>
            </p:cNvSpPr>
            <p:nvPr/>
          </p:nvSpPr>
          <p:spPr bwMode="auto">
            <a:xfrm>
              <a:off x="2517" y="2062"/>
              <a:ext cx="278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 smtClean="0">
                  <a:latin typeface="Symbol" pitchFamily="18" charset="2"/>
                </a:rPr>
                <a:t>q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75" name="Arc 19"/>
            <p:cNvSpPr>
              <a:spLocks/>
            </p:cNvSpPr>
            <p:nvPr/>
          </p:nvSpPr>
          <p:spPr bwMode="auto">
            <a:xfrm>
              <a:off x="2074" y="2405"/>
              <a:ext cx="471" cy="524"/>
            </a:xfrm>
            <a:custGeom>
              <a:avLst/>
              <a:gdLst>
                <a:gd name="T0" fmla="*/ 0 w 19434"/>
                <a:gd name="T1" fmla="*/ 295 h 21599"/>
                <a:gd name="T2" fmla="*/ 465 w 19434"/>
                <a:gd name="T3" fmla="*/ 0 h 21599"/>
                <a:gd name="T4" fmla="*/ 471 w 19434"/>
                <a:gd name="T5" fmla="*/ 524 h 21599"/>
                <a:gd name="T6" fmla="*/ 0 60000 65536"/>
                <a:gd name="T7" fmla="*/ 0 60000 65536"/>
                <a:gd name="T8" fmla="*/ 0 60000 65536"/>
                <a:gd name="T9" fmla="*/ 0 w 19434"/>
                <a:gd name="T10" fmla="*/ 0 h 21599"/>
                <a:gd name="T11" fmla="*/ 19434 w 19434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34" h="21599" fill="none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</a:path>
                <a:path w="19434" h="21599" stroke="0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  <a:lnTo>
                    <a:pt x="19434" y="21599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20"/>
            <p:cNvSpPr>
              <a:spLocks noChangeShapeType="1"/>
            </p:cNvSpPr>
            <p:nvPr/>
          </p:nvSpPr>
          <p:spPr bwMode="auto">
            <a:xfrm flipH="1">
              <a:off x="2541" y="1661"/>
              <a:ext cx="756" cy="12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21"/>
            <p:cNvSpPr>
              <a:spLocks noChangeShapeType="1"/>
            </p:cNvSpPr>
            <p:nvPr/>
          </p:nvSpPr>
          <p:spPr bwMode="auto">
            <a:xfrm flipH="1">
              <a:off x="2541" y="1838"/>
              <a:ext cx="982" cy="10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9" name="Rectangle 6"/>
          <p:cNvSpPr>
            <a:spLocks noChangeArrowheads="1"/>
          </p:cNvSpPr>
          <p:nvPr/>
        </p:nvSpPr>
        <p:spPr bwMode="auto">
          <a:xfrm>
            <a:off x="948090" y="5620772"/>
            <a:ext cx="1535678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i="1" dirty="0" err="1" smtClean="0">
                <a:latin typeface="+mn-lt"/>
              </a:rPr>
              <a:t>L</a:t>
            </a:r>
            <a:r>
              <a:rPr lang="cs-CZ" sz="2800" baseline="-25000" dirty="0" err="1" smtClean="0">
                <a:latin typeface="+mn-lt"/>
              </a:rPr>
              <a:t>r</a:t>
            </a:r>
            <a:r>
              <a:rPr lang="cs-CZ" sz="2800" dirty="0" smtClean="0">
                <a:latin typeface="+mn-lt"/>
              </a:rPr>
              <a:t>(</a:t>
            </a:r>
            <a:r>
              <a:rPr lang="cs-CZ" sz="2800" b="1" dirty="0" smtClean="0">
                <a:latin typeface="+mn-lt"/>
              </a:rPr>
              <a:t>x</a:t>
            </a:r>
            <a:r>
              <a:rPr lang="cs-CZ" sz="2800" dirty="0" smtClean="0">
                <a:latin typeface="+mn-lt"/>
              </a:rPr>
              <a:t>, </a:t>
            </a:r>
            <a:r>
              <a:rPr lang="cs-CZ" sz="2800" dirty="0" err="1" smtClean="0">
                <a:latin typeface="Symbol" pitchFamily="18" charset="2"/>
              </a:rPr>
              <a:t>w</a:t>
            </a:r>
            <a:r>
              <a:rPr lang="cs-CZ" sz="2800" baseline="-25000" dirty="0" err="1" smtClean="0">
                <a:latin typeface="+mn-lt"/>
              </a:rPr>
              <a:t>o</a:t>
            </a:r>
            <a:r>
              <a:rPr lang="cs-CZ" sz="2800" dirty="0" smtClean="0">
                <a:latin typeface="+mn-lt"/>
              </a:rPr>
              <a:t>)</a:t>
            </a:r>
            <a:endParaRPr lang="cs-CZ" sz="2800" dirty="0">
              <a:latin typeface="+mn-lt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4355976" y="3717032"/>
            <a:ext cx="4770581" cy="2752070"/>
            <a:chOff x="4355976" y="3717032"/>
            <a:chExt cx="4770581" cy="2752070"/>
          </a:xfrm>
        </p:grpSpPr>
        <p:graphicFrame>
          <p:nvGraphicFramePr>
            <p:cNvPr id="191492" name="Object 4"/>
            <p:cNvGraphicFramePr>
              <a:graphicFrameLocks noChangeAspect="1"/>
            </p:cNvGraphicFramePr>
            <p:nvPr/>
          </p:nvGraphicFramePr>
          <p:xfrm>
            <a:off x="5580112" y="4653136"/>
            <a:ext cx="3036888" cy="1047750"/>
          </p:xfrm>
          <a:graphic>
            <a:graphicData uri="http://schemas.openxmlformats.org/presentationml/2006/ole">
              <p:oleObj spid="_x0000_s191492" name="Rovnice" r:id="rId5" imgW="1320480" imgH="457200" progId="Equation.3">
                <p:embed/>
              </p:oleObj>
            </a:graphicData>
          </a:graphic>
        </p:graphicFrame>
        <p:grpSp>
          <p:nvGrpSpPr>
            <p:cNvPr id="93" name="Group 92"/>
            <p:cNvGrpSpPr/>
            <p:nvPr/>
          </p:nvGrpSpPr>
          <p:grpSpPr>
            <a:xfrm>
              <a:off x="4355976" y="5229200"/>
              <a:ext cx="2710999" cy="1150967"/>
              <a:chOff x="4932040" y="5157192"/>
              <a:chExt cx="2710999" cy="1150967"/>
            </a:xfrm>
          </p:grpSpPr>
          <p:cxnSp>
            <p:nvCxnSpPr>
              <p:cNvPr id="90" name="Straight Arrow Connector 89"/>
              <p:cNvCxnSpPr/>
              <p:nvPr/>
            </p:nvCxnSpPr>
            <p:spPr>
              <a:xfrm flipV="1">
                <a:off x="6156176" y="5157192"/>
                <a:ext cx="216024" cy="7920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TextBox 90"/>
              <p:cNvSpPr txBox="1"/>
              <p:nvPr/>
            </p:nvSpPr>
            <p:spPr>
              <a:xfrm>
                <a:off x="4932040" y="5877272"/>
                <a:ext cx="271099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200" dirty="0" smtClean="0">
                    <a:latin typeface="+mn-lt"/>
                  </a:rPr>
                  <a:t>celková odchozí rad.</a:t>
                </a:r>
                <a:endParaRPr lang="en-US" sz="2200" dirty="0" smtClean="0">
                  <a:latin typeface="+mn-lt"/>
                </a:endParaRPr>
              </a:p>
            </p:txBody>
          </p:sp>
          <p:cxnSp>
            <p:nvCxnSpPr>
              <p:cNvPr id="92" name="Straight Connector 91"/>
              <p:cNvCxnSpPr/>
              <p:nvPr/>
            </p:nvCxnSpPr>
            <p:spPr>
              <a:xfrm>
                <a:off x="5067112" y="6284937"/>
                <a:ext cx="2376264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93"/>
            <p:cNvGrpSpPr/>
            <p:nvPr/>
          </p:nvGrpSpPr>
          <p:grpSpPr>
            <a:xfrm>
              <a:off x="6948264" y="3717032"/>
              <a:ext cx="2056973" cy="1080120"/>
              <a:chOff x="5148064" y="5949280"/>
              <a:chExt cx="2056973" cy="1080120"/>
            </a:xfrm>
          </p:grpSpPr>
          <p:cxnSp>
            <p:nvCxnSpPr>
              <p:cNvPr id="95" name="Straight Arrow Connector 94"/>
              <p:cNvCxnSpPr/>
              <p:nvPr/>
            </p:nvCxnSpPr>
            <p:spPr>
              <a:xfrm flipH="1">
                <a:off x="5652120" y="6381328"/>
                <a:ext cx="360040" cy="6480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/>
              <p:cNvSpPr txBox="1"/>
              <p:nvPr/>
            </p:nvSpPr>
            <p:spPr>
              <a:xfrm>
                <a:off x="5148064" y="5949280"/>
                <a:ext cx="205697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200" dirty="0" smtClean="0">
                    <a:latin typeface="+mn-lt"/>
                  </a:rPr>
                  <a:t>emitovaná rad.</a:t>
                </a:r>
                <a:endParaRPr lang="en-US" sz="2200" dirty="0" smtClean="0">
                  <a:latin typeface="+mn-lt"/>
                </a:endParaRPr>
              </a:p>
            </p:txBody>
          </p:sp>
          <p:cxnSp>
            <p:nvCxnSpPr>
              <p:cNvPr id="97" name="Straight Connector 96"/>
              <p:cNvCxnSpPr/>
              <p:nvPr/>
            </p:nvCxnSpPr>
            <p:spPr>
              <a:xfrm>
                <a:off x="5220072" y="6309320"/>
                <a:ext cx="1872208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/>
            <p:cNvGrpSpPr/>
            <p:nvPr/>
          </p:nvGrpSpPr>
          <p:grpSpPr>
            <a:xfrm>
              <a:off x="7236296" y="5589240"/>
              <a:ext cx="1890261" cy="879862"/>
              <a:chOff x="5148064" y="5445224"/>
              <a:chExt cx="1890261" cy="879862"/>
            </a:xfrm>
          </p:grpSpPr>
          <p:cxnSp>
            <p:nvCxnSpPr>
              <p:cNvPr id="99" name="Straight Arrow Connector 98"/>
              <p:cNvCxnSpPr/>
              <p:nvPr/>
            </p:nvCxnSpPr>
            <p:spPr>
              <a:xfrm flipH="1" flipV="1">
                <a:off x="5364088" y="5445224"/>
                <a:ext cx="144016" cy="50405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TextBox 99"/>
              <p:cNvSpPr txBox="1"/>
              <p:nvPr/>
            </p:nvSpPr>
            <p:spPr>
              <a:xfrm>
                <a:off x="5148064" y="5877272"/>
                <a:ext cx="189026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200" dirty="0" smtClean="0">
                    <a:latin typeface="+mn-lt"/>
                  </a:rPr>
                  <a:t>odražená rad.</a:t>
                </a:r>
                <a:endParaRPr lang="en-US" sz="2200" dirty="0" smtClean="0">
                  <a:latin typeface="+mn-lt"/>
                </a:endParaRPr>
              </a:p>
            </p:txBody>
          </p:sp>
          <p:cxnSp>
            <p:nvCxnSpPr>
              <p:cNvPr id="101" name="Straight Connector 100"/>
              <p:cNvCxnSpPr/>
              <p:nvPr/>
            </p:nvCxnSpPr>
            <p:spPr>
              <a:xfrm>
                <a:off x="5197484" y="6325086"/>
                <a:ext cx="1763688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0" name="Straight Arrow Connector 94"/>
          <p:cNvCxnSpPr/>
          <p:nvPr/>
        </p:nvCxnSpPr>
        <p:spPr>
          <a:xfrm flipV="1">
            <a:off x="1979712" y="3140968"/>
            <a:ext cx="792088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95"/>
          <p:cNvSpPr txBox="1"/>
          <p:nvPr/>
        </p:nvSpPr>
        <p:spPr>
          <a:xfrm>
            <a:off x="627932" y="3347467"/>
            <a:ext cx="142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smtClean="0">
                <a:latin typeface="+mn-lt"/>
              </a:rPr>
              <a:t>hemisféra</a:t>
            </a:r>
          </a:p>
        </p:txBody>
      </p:sp>
      <p:sp>
        <p:nvSpPr>
          <p:cNvPr id="43" name="Zástupný symbol pro číslo snímku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  <p:sp>
        <p:nvSpPr>
          <p:cNvPr id="44" name="Zástupný symbol pro zápatí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PG III (NPGR010) - J. </a:t>
            </a:r>
            <a:r>
              <a:rPr lang="en-US" altLang="en-US" dirty="0" err="1" smtClean="0"/>
              <a:t>Křivánek</a:t>
            </a:r>
            <a:r>
              <a:rPr lang="en-US" altLang="en-US" dirty="0" smtClean="0"/>
              <a:t> 2012</a:t>
            </a:r>
            <a:endParaRPr lang="en-US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Rovnice odrazu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Vyhodnocením rovnice odrazu se dají </a:t>
            </a:r>
            <a:r>
              <a:rPr lang="cs-CZ" dirty="0" err="1" smtClean="0"/>
              <a:t>renderovat</a:t>
            </a:r>
            <a:r>
              <a:rPr lang="cs-CZ" dirty="0" smtClean="0"/>
              <a:t> obrázky</a:t>
            </a:r>
            <a:r>
              <a:rPr lang="en-US" dirty="0" smtClean="0"/>
              <a:t>!!!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Přímé osvětlení </a:t>
            </a:r>
          </a:p>
          <a:p>
            <a:pPr lvl="2"/>
            <a:r>
              <a:rPr lang="cs-CZ" dirty="0" smtClean="0"/>
              <a:t>mapy prostředí</a:t>
            </a:r>
          </a:p>
          <a:p>
            <a:pPr lvl="2"/>
            <a:r>
              <a:rPr lang="cs-CZ" dirty="0" smtClean="0"/>
              <a:t>plošné zdroje</a:t>
            </a:r>
          </a:p>
          <a:p>
            <a:pPr lvl="2"/>
            <a:r>
              <a:rPr lang="cs-CZ" dirty="0" smtClean="0"/>
              <a:t>atd.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Odrazivost (reflektance)</a:t>
            </a:r>
            <a:endParaRPr lang="en-US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606925"/>
          </a:xfrm>
        </p:spPr>
        <p:txBody>
          <a:bodyPr/>
          <a:lstStyle/>
          <a:p>
            <a:r>
              <a:rPr lang="cs-CZ" dirty="0"/>
              <a:t>Poměr </a:t>
            </a:r>
            <a:r>
              <a:rPr lang="cs-CZ" b="1" dirty="0"/>
              <a:t>příchozího</a:t>
            </a:r>
            <a:r>
              <a:rPr lang="cs-CZ" dirty="0"/>
              <a:t> a </a:t>
            </a:r>
            <a:r>
              <a:rPr lang="cs-CZ" b="1" dirty="0" smtClean="0"/>
              <a:t>odraženého</a:t>
            </a:r>
            <a:r>
              <a:rPr lang="cs-CZ" dirty="0" smtClean="0"/>
              <a:t> </a:t>
            </a:r>
            <a:r>
              <a:rPr lang="cs-CZ" b="1" dirty="0" smtClean="0"/>
              <a:t>toku</a:t>
            </a:r>
            <a:r>
              <a:rPr lang="cs-CZ" dirty="0"/>
              <a:t>.</a:t>
            </a:r>
          </a:p>
          <a:p>
            <a:pPr lvl="1"/>
            <a:r>
              <a:rPr lang="cs-CZ" dirty="0" smtClean="0"/>
              <a:t>A.k.a. „albedo“ (pro difúzní odraz)</a:t>
            </a:r>
          </a:p>
          <a:p>
            <a:endParaRPr lang="cs-CZ" dirty="0" smtClean="0"/>
          </a:p>
          <a:p>
            <a:r>
              <a:rPr lang="cs-CZ" b="1" dirty="0" smtClean="0"/>
              <a:t>Hemisféricko-hemisférická</a:t>
            </a:r>
            <a:r>
              <a:rPr lang="cs-CZ" dirty="0" smtClean="0"/>
              <a:t> odrazivost</a:t>
            </a:r>
          </a:p>
          <a:p>
            <a:pPr lvl="1"/>
            <a:r>
              <a:rPr lang="cs-CZ" dirty="0" smtClean="0"/>
              <a:t>Viz slide „zachování energie“</a:t>
            </a:r>
          </a:p>
          <a:p>
            <a:pPr lvl="1"/>
            <a:endParaRPr lang="cs-CZ" dirty="0" smtClean="0"/>
          </a:p>
          <a:p>
            <a:r>
              <a:rPr lang="cs-CZ" b="1" dirty="0" smtClean="0"/>
              <a:t>Hemisféricko-směrová</a:t>
            </a:r>
            <a:r>
              <a:rPr lang="cs-CZ" dirty="0" smtClean="0"/>
              <a:t> odrazivost</a:t>
            </a:r>
            <a:endParaRPr lang="cs-CZ" dirty="0"/>
          </a:p>
          <a:p>
            <a:pPr lvl="1"/>
            <a:r>
              <a:rPr lang="cs-CZ" dirty="0"/>
              <a:t>„Kolik světla se odrazí do směru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baseline="-25000" dirty="0"/>
              <a:t>  </a:t>
            </a:r>
            <a:r>
              <a:rPr lang="cs-CZ" dirty="0"/>
              <a:t>při osvětlení </a:t>
            </a:r>
            <a:r>
              <a:rPr lang="cs-CZ" b="1" dirty="0"/>
              <a:t>uniformní jednotkovou </a:t>
            </a:r>
            <a:r>
              <a:rPr lang="cs-CZ" b="1" dirty="0" smtClean="0"/>
              <a:t>příchozí </a:t>
            </a:r>
            <a:r>
              <a:rPr lang="cs-CZ" b="1" dirty="0"/>
              <a:t>radiancí</a:t>
            </a:r>
            <a:r>
              <a:rPr lang="cs-CZ" dirty="0" smtClean="0"/>
              <a:t>.“</a:t>
            </a:r>
            <a:endParaRPr lang="cs-CZ" dirty="0"/>
          </a:p>
        </p:txBody>
      </p:sp>
      <p:graphicFrame>
        <p:nvGraphicFramePr>
          <p:cNvPr id="114692" name="Object 4"/>
          <p:cNvGraphicFramePr>
            <a:graphicFrameLocks noChangeAspect="1"/>
          </p:cNvGraphicFramePr>
          <p:nvPr/>
        </p:nvGraphicFramePr>
        <p:xfrm>
          <a:off x="1258888" y="5445125"/>
          <a:ext cx="6437312" cy="903288"/>
        </p:xfrm>
        <a:graphic>
          <a:graphicData uri="http://schemas.openxmlformats.org/presentationml/2006/ole">
            <p:oleObj spid="_x0000_s195586" name="Equation" r:id="rId3" imgW="2793960" imgH="393480" progId="Equation.3">
              <p:embed/>
            </p:oleObj>
          </a:graphicData>
        </a:graphic>
      </p:graphicFrame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Hemisféricko-směrová odrazivost</a:t>
            </a:r>
            <a:endParaRPr lang="cs-CZ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825007"/>
          </a:xfrm>
        </p:spPr>
        <p:txBody>
          <a:bodyPr/>
          <a:lstStyle/>
          <a:p>
            <a:r>
              <a:rPr lang="cs-CZ" sz="2600" dirty="0" smtClean="0"/>
              <a:t>Nezáporná</a:t>
            </a:r>
          </a:p>
          <a:p>
            <a:r>
              <a:rPr lang="cs-CZ" sz="2600" dirty="0" smtClean="0"/>
              <a:t>Menší </a:t>
            </a:r>
            <a:r>
              <a:rPr lang="cs-CZ" sz="2600" dirty="0"/>
              <a:t>nebo rovna </a:t>
            </a:r>
            <a:r>
              <a:rPr lang="cs-CZ" sz="2600" dirty="0" smtClean="0"/>
              <a:t>1</a:t>
            </a:r>
            <a:r>
              <a:rPr lang="en-US" sz="2600" dirty="0" smtClean="0"/>
              <a:t> </a:t>
            </a:r>
            <a:r>
              <a:rPr lang="cs-CZ" sz="2600" dirty="0" smtClean="0"/>
              <a:t/>
            </a:r>
            <a:br>
              <a:rPr lang="cs-CZ" sz="2600" dirty="0" smtClean="0"/>
            </a:br>
            <a:r>
              <a:rPr lang="en-US" sz="2600" dirty="0" smtClean="0"/>
              <a:t>(</a:t>
            </a:r>
            <a:r>
              <a:rPr lang="cs-CZ" sz="2600" dirty="0" smtClean="0"/>
              <a:t>zachování energie)</a:t>
            </a:r>
            <a:endParaRPr lang="cs-CZ" sz="2600" dirty="0"/>
          </a:p>
          <a:p>
            <a:pPr lvl="1"/>
            <a:endParaRPr lang="cs-CZ" sz="2400" dirty="0" smtClean="0"/>
          </a:p>
          <a:p>
            <a:r>
              <a:rPr lang="cs-CZ" sz="2600" dirty="0" smtClean="0"/>
              <a:t>Ekvivalentní </a:t>
            </a:r>
            <a:r>
              <a:rPr lang="cs-CZ" sz="2600" dirty="0"/>
              <a:t>se </a:t>
            </a:r>
            <a:r>
              <a:rPr lang="cs-CZ" sz="2600" b="1" dirty="0" err="1"/>
              <a:t>směrovo</a:t>
            </a:r>
            <a:r>
              <a:rPr lang="cs-CZ" sz="2600" b="1" dirty="0"/>
              <a:t>-hemisférickou</a:t>
            </a:r>
            <a:r>
              <a:rPr lang="cs-CZ" sz="2600" dirty="0"/>
              <a:t> </a:t>
            </a:r>
            <a:r>
              <a:rPr lang="cs-CZ" sz="2600" dirty="0" smtClean="0"/>
              <a:t>odrazivostí</a:t>
            </a:r>
            <a:endParaRPr lang="cs-CZ" sz="2600" dirty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„Jaké procento </a:t>
            </a:r>
            <a:r>
              <a:rPr lang="cs-CZ" dirty="0"/>
              <a:t>světelného toku příchozího ze směru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i</a:t>
            </a:r>
            <a:r>
              <a:rPr lang="cs-CZ" dirty="0"/>
              <a:t> je odraženo (do libovolného směru</a:t>
            </a:r>
            <a:r>
              <a:rPr lang="cs-CZ" dirty="0" smtClean="0"/>
              <a:t>)?“</a:t>
            </a:r>
            <a:endParaRPr lang="cs-CZ" dirty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Ekvivalence z </a:t>
            </a:r>
            <a:r>
              <a:rPr lang="cs-CZ" dirty="0" err="1" smtClean="0"/>
              <a:t>Helmholzovy</a:t>
            </a:r>
            <a:r>
              <a:rPr lang="cs-CZ" dirty="0" smtClean="0"/>
              <a:t> </a:t>
            </a:r>
            <a:r>
              <a:rPr lang="cs-CZ" dirty="0"/>
              <a:t>reciprocity pro BRDF</a:t>
            </a:r>
          </a:p>
          <a:p>
            <a:pPr lvl="1"/>
            <a:endParaRPr lang="en-US" sz="2400" dirty="0"/>
          </a:p>
        </p:txBody>
      </p:sp>
      <p:graphicFrame>
        <p:nvGraphicFramePr>
          <p:cNvPr id="192516" name="Object 4"/>
          <p:cNvGraphicFramePr>
            <a:graphicFrameLocks noChangeAspect="1"/>
          </p:cNvGraphicFramePr>
          <p:nvPr/>
        </p:nvGraphicFramePr>
        <p:xfrm>
          <a:off x="4542383" y="1772816"/>
          <a:ext cx="1901825" cy="523875"/>
        </p:xfrm>
        <a:graphic>
          <a:graphicData uri="http://schemas.openxmlformats.org/presentationml/2006/ole">
            <p:oleObj spid="_x0000_s196610" name="Rovnice" r:id="rId3" imgW="825480" imgH="228600" progId="Equation.3">
              <p:embed/>
            </p:oleObj>
          </a:graphicData>
        </a:graphic>
      </p:graphicFrame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706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Interakce světla s povrchem</a:t>
            </a:r>
            <a:endParaRPr lang="en-US" sz="320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484313"/>
            <a:ext cx="8229600" cy="4646612"/>
          </a:xfrm>
        </p:spPr>
        <p:txBody>
          <a:bodyPr/>
          <a:lstStyle/>
          <a:p>
            <a:r>
              <a:rPr lang="en-US" dirty="0" err="1" smtClean="0"/>
              <a:t>Absorbce</a:t>
            </a:r>
            <a:endParaRPr lang="en-US" dirty="0" smtClean="0"/>
          </a:p>
          <a:p>
            <a:r>
              <a:rPr lang="cs-CZ" dirty="0" smtClean="0"/>
              <a:t>Odraz</a:t>
            </a:r>
            <a:endParaRPr lang="cs-CZ" dirty="0"/>
          </a:p>
          <a:p>
            <a:r>
              <a:rPr lang="cs-CZ" dirty="0"/>
              <a:t>Lom</a:t>
            </a:r>
          </a:p>
          <a:p>
            <a:r>
              <a:rPr lang="cs-CZ" dirty="0"/>
              <a:t>Rozptyl pod </a:t>
            </a:r>
            <a:r>
              <a:rPr lang="cs-CZ" dirty="0" smtClean="0"/>
              <a:t>povrchem</a:t>
            </a:r>
            <a:endParaRPr lang="en-US" dirty="0" smtClean="0"/>
          </a:p>
          <a:p>
            <a:pPr>
              <a:buNone/>
            </a:pPr>
            <a:endParaRPr lang="cs-CZ" dirty="0"/>
          </a:p>
          <a:p>
            <a:r>
              <a:rPr lang="cs-CZ" dirty="0" smtClean="0"/>
              <a:t>Odrazivé vlastnosti </a:t>
            </a:r>
            <a:r>
              <a:rPr lang="cs-CZ" dirty="0"/>
              <a:t>materiálu </a:t>
            </a:r>
            <a:r>
              <a:rPr lang="cs-CZ" dirty="0" smtClean="0"/>
              <a:t>určují </a:t>
            </a:r>
          </a:p>
          <a:p>
            <a:pPr lvl="1"/>
            <a:r>
              <a:rPr lang="cs-CZ" dirty="0" smtClean="0"/>
              <a:t>Vztah </a:t>
            </a:r>
            <a:r>
              <a:rPr lang="cs-CZ" b="1" dirty="0" smtClean="0"/>
              <a:t>odražené</a:t>
            </a:r>
            <a:r>
              <a:rPr lang="en-US" dirty="0" smtClean="0"/>
              <a:t> </a:t>
            </a:r>
            <a:r>
              <a:rPr lang="en-US" dirty="0"/>
              <a:t>radiance </a:t>
            </a:r>
            <a:r>
              <a:rPr lang="cs-CZ" i="1" dirty="0" err="1" smtClean="0"/>
              <a:t>L</a:t>
            </a:r>
            <a:r>
              <a:rPr lang="cs-CZ" baseline="-25000" dirty="0" err="1" smtClean="0"/>
              <a:t>r</a:t>
            </a:r>
            <a:r>
              <a:rPr lang="cs-CZ" i="1" baseline="30000" dirty="0" smtClean="0"/>
              <a:t> </a:t>
            </a:r>
            <a:r>
              <a:rPr lang="cs-CZ" dirty="0" smtClean="0"/>
              <a:t>k </a:t>
            </a:r>
            <a:r>
              <a:rPr lang="en-US" b="1" dirty="0" smtClean="0"/>
              <a:t>p</a:t>
            </a:r>
            <a:r>
              <a:rPr lang="cs-CZ" b="1" dirty="0" err="1"/>
              <a:t>říchozí</a:t>
            </a:r>
            <a:r>
              <a:rPr lang="cs-CZ" dirty="0"/>
              <a:t> radianci </a:t>
            </a:r>
            <a:r>
              <a:rPr lang="cs-CZ" i="1" dirty="0"/>
              <a:t>L</a:t>
            </a:r>
            <a:r>
              <a:rPr lang="cs-CZ" baseline="-25000" dirty="0"/>
              <a:t>i</a:t>
            </a:r>
            <a:r>
              <a:rPr lang="cs-CZ" dirty="0"/>
              <a:t> </a:t>
            </a:r>
            <a:r>
              <a:rPr lang="cs-CZ" dirty="0" smtClean="0"/>
              <a:t> </a:t>
            </a:r>
          </a:p>
          <a:p>
            <a:pPr lvl="1"/>
            <a:r>
              <a:rPr lang="en-US" b="1" dirty="0" smtClean="0"/>
              <a:t>V</a:t>
            </a:r>
            <a:r>
              <a:rPr lang="cs-CZ" b="1" dirty="0" smtClean="0"/>
              <a:t>zhled</a:t>
            </a:r>
            <a:r>
              <a:rPr lang="cs-CZ" dirty="0" smtClean="0"/>
              <a:t> </a:t>
            </a:r>
            <a:r>
              <a:rPr lang="cs-CZ" dirty="0"/>
              <a:t>objektu: barva, lesklost atd.</a:t>
            </a:r>
            <a:endParaRPr lang="en-US" dirty="0"/>
          </a:p>
          <a:p>
            <a:endParaRPr lang="en-US" dirty="0"/>
          </a:p>
          <a:p>
            <a:r>
              <a:rPr lang="cs-CZ" dirty="0"/>
              <a:t>Neboli: materiál určuje odezvu povrchu na osvětlení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9" name="Obdélník 8"/>
          <p:cNvSpPr/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26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1006" y="0"/>
            <a:ext cx="52532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Druhy </a:t>
            </a:r>
            <a:r>
              <a:rPr lang="cs-CZ" dirty="0"/>
              <a:t>BRDF</a:t>
            </a:r>
            <a:endParaRPr lang="en-US" dirty="0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24" name="Picture 4" descr="figure_brdf_components"/>
          <p:cNvPicPr>
            <a:picLocks noChangeAspect="1" noChangeArrowheads="1"/>
          </p:cNvPicPr>
          <p:nvPr/>
        </p:nvPicPr>
        <p:blipFill>
          <a:blip r:embed="rId2" cstate="print"/>
          <a:srcRect b="10520"/>
          <a:stretch>
            <a:fillRect/>
          </a:stretch>
        </p:blipFill>
        <p:spPr bwMode="auto">
          <a:xfrm>
            <a:off x="323850" y="1556792"/>
            <a:ext cx="8496300" cy="208813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3528" y="3716933"/>
            <a:ext cx="1798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+mn-lt"/>
              </a:rPr>
              <a:t>Obecná BRDF</a:t>
            </a:r>
            <a:endParaRPr lang="en-US" sz="2000" dirty="0" smtClean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7784" y="3716933"/>
            <a:ext cx="2093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+mn-lt"/>
              </a:rPr>
              <a:t>Ideálně difúzní</a:t>
            </a:r>
          </a:p>
          <a:p>
            <a:pPr algn="ctr"/>
            <a:r>
              <a:rPr lang="cs-CZ" sz="2000" dirty="0" smtClean="0">
                <a:latin typeface="+mn-lt"/>
              </a:rPr>
              <a:t>(</a:t>
            </a:r>
            <a:r>
              <a:rPr lang="cs-CZ" sz="2000" dirty="0" err="1" smtClean="0">
                <a:latin typeface="+mn-lt"/>
              </a:rPr>
              <a:t>Lambertovská</a:t>
            </a:r>
            <a:r>
              <a:rPr lang="cs-CZ" sz="2000" dirty="0" smtClean="0">
                <a:latin typeface="+mn-lt"/>
              </a:rPr>
              <a:t>)</a:t>
            </a:r>
            <a:endParaRPr lang="en-US" sz="2000" dirty="0" smtClean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5874" y="3716933"/>
            <a:ext cx="2178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+mn-lt"/>
              </a:rPr>
              <a:t>Ideálně zrcadlová</a:t>
            </a:r>
          </a:p>
          <a:p>
            <a:pPr algn="ctr"/>
            <a:r>
              <a:rPr lang="cs-CZ" sz="2000" dirty="0" smtClean="0">
                <a:latin typeface="+mn-lt"/>
              </a:rPr>
              <a:t>(</a:t>
            </a:r>
            <a:r>
              <a:rPr lang="cs-CZ" sz="2000" dirty="0" err="1" smtClean="0">
                <a:latin typeface="+mn-lt"/>
              </a:rPr>
              <a:t>specular</a:t>
            </a:r>
            <a:r>
              <a:rPr lang="cs-CZ" sz="2000" dirty="0" smtClean="0">
                <a:latin typeface="+mn-lt"/>
              </a:rPr>
              <a:t>)</a:t>
            </a:r>
            <a:endParaRPr lang="en-US" sz="2000" dirty="0" smtClean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5198" y="3788941"/>
            <a:ext cx="14734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 smtClean="0">
                <a:latin typeface="+mn-lt"/>
              </a:rPr>
              <a:t>Lesklá </a:t>
            </a:r>
          </a:p>
          <a:p>
            <a:pPr algn="ctr"/>
            <a:r>
              <a:rPr lang="en-US" sz="2000" dirty="0" smtClean="0">
                <a:latin typeface="+mn-lt"/>
              </a:rPr>
              <a:t>(glossy, 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directional 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diffuse)</a:t>
            </a:r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Ideálně difúzní odraz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Ideálně </a:t>
            </a:r>
            <a:r>
              <a:rPr lang="cs-CZ" dirty="0"/>
              <a:t>difúzní odraz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  <a:p>
            <a:endParaRPr lang="en-US"/>
          </a:p>
        </p:txBody>
      </p:sp>
      <p:pic>
        <p:nvPicPr>
          <p:cNvPr id="134152" name="Picture 8" descr="09F1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4925" y="1069975"/>
            <a:ext cx="6507163" cy="4879975"/>
          </a:xfrm>
          <a:prstGeom prst="rect">
            <a:avLst/>
          </a:prstGeom>
          <a:noFill/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Ideálně </a:t>
            </a:r>
            <a:r>
              <a:rPr lang="cs-CZ" dirty="0"/>
              <a:t>difúzní odraz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A.k.a. </a:t>
            </a:r>
            <a:r>
              <a:rPr lang="en-US" dirty="0" err="1"/>
              <a:t>Lambertovsk</a:t>
            </a:r>
            <a:r>
              <a:rPr lang="cs-CZ" dirty="0"/>
              <a:t>ý</a:t>
            </a:r>
            <a:r>
              <a:rPr lang="en-US" dirty="0"/>
              <a:t> </a:t>
            </a:r>
            <a:r>
              <a:rPr lang="en-US" dirty="0" err="1"/>
              <a:t>odraz</a:t>
            </a:r>
            <a:endParaRPr lang="cs-CZ" dirty="0"/>
          </a:p>
          <a:p>
            <a:pPr lvl="1"/>
            <a:r>
              <a:rPr lang="en-US" sz="1400" dirty="0"/>
              <a:t>Johann Heinrich Lambert, </a:t>
            </a:r>
            <a:r>
              <a:rPr lang="cs-CZ" sz="1400" dirty="0"/>
              <a:t>„</a:t>
            </a:r>
            <a:r>
              <a:rPr lang="en-US" sz="1400" dirty="0" err="1"/>
              <a:t>Photometria</a:t>
            </a:r>
            <a:r>
              <a:rPr lang="cs-CZ" sz="1400" dirty="0"/>
              <a:t>“</a:t>
            </a:r>
            <a:r>
              <a:rPr lang="en-US" sz="1400" dirty="0"/>
              <a:t>, 1760.</a:t>
            </a:r>
            <a:endParaRPr lang="cs-CZ" sz="1400" dirty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Předpoklad – světlo se se stejnou pravděpodobností odrazí do všech směrů (nezávisle na příchozím směru)</a:t>
            </a:r>
          </a:p>
          <a:p>
            <a:endParaRPr lang="cs-CZ" dirty="0" smtClean="0"/>
          </a:p>
          <a:p>
            <a:r>
              <a:rPr lang="cs-CZ" dirty="0" smtClean="0"/>
              <a:t>Konstantní </a:t>
            </a:r>
            <a:r>
              <a:rPr lang="cs-CZ" dirty="0"/>
              <a:t>BRDF (nezávislá na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i</a:t>
            </a:r>
            <a:r>
              <a:rPr lang="cs-CZ" dirty="0"/>
              <a:t> ,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o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107527" name="Picture 7" descr="diffuse_brd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260350"/>
            <a:ext cx="2500312" cy="2663825"/>
          </a:xfrm>
          <a:prstGeom prst="rect">
            <a:avLst/>
          </a:prstGeom>
          <a:noFill/>
        </p:spPr>
      </p:pic>
      <p:pic>
        <p:nvPicPr>
          <p:cNvPr id="10753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1885" y="1412875"/>
            <a:ext cx="93027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01733" name="Object 5"/>
          <p:cNvGraphicFramePr>
            <a:graphicFrameLocks noChangeAspect="1"/>
          </p:cNvGraphicFramePr>
          <p:nvPr/>
        </p:nvGraphicFramePr>
        <p:xfrm>
          <a:off x="3123406" y="5229225"/>
          <a:ext cx="2897188" cy="554038"/>
        </p:xfrm>
        <a:graphic>
          <a:graphicData uri="http://schemas.openxmlformats.org/presentationml/2006/ole">
            <p:oleObj spid="_x0000_s201733" name="Rovnice" r:id="rId5" imgW="1257120" imgH="241200" progId="Equation.3">
              <p:embed/>
            </p:oleObj>
          </a:graphicData>
        </a:graphic>
      </p:graphicFrame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Ideálně </a:t>
            </a:r>
            <a:r>
              <a:rPr lang="cs-CZ" dirty="0"/>
              <a:t>difúzní odraz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Odraz </a:t>
            </a:r>
            <a:r>
              <a:rPr lang="cs-CZ" dirty="0"/>
              <a:t>na </a:t>
            </a:r>
            <a:r>
              <a:rPr lang="cs-CZ" dirty="0" err="1"/>
              <a:t>Lambertovském</a:t>
            </a:r>
            <a:r>
              <a:rPr lang="cs-CZ" dirty="0"/>
              <a:t> povrchu:</a:t>
            </a:r>
          </a:p>
          <a:p>
            <a:pPr lvl="1"/>
            <a:endParaRPr lang="cs-CZ" i="1" dirty="0" smtClean="0"/>
          </a:p>
          <a:p>
            <a:pPr lvl="1"/>
            <a:endParaRPr lang="cs-CZ" i="1" dirty="0" smtClean="0"/>
          </a:p>
          <a:p>
            <a:pPr lvl="1"/>
            <a:endParaRPr lang="cs-CZ" i="1" dirty="0" smtClean="0"/>
          </a:p>
          <a:p>
            <a:pPr lvl="1"/>
            <a:endParaRPr lang="cs-CZ" i="1" dirty="0" smtClean="0"/>
          </a:p>
          <a:p>
            <a:pPr lvl="1"/>
            <a:endParaRPr lang="cs-CZ" i="1" dirty="0" smtClean="0"/>
          </a:p>
          <a:p>
            <a:r>
              <a:rPr lang="cs-CZ" b="1" dirty="0" smtClean="0"/>
              <a:t>Pohledově nezávislý odraz</a:t>
            </a:r>
          </a:p>
          <a:p>
            <a:pPr lvl="1"/>
            <a:r>
              <a:rPr lang="cs-CZ" i="1" dirty="0" err="1" smtClean="0"/>
              <a:t>L</a:t>
            </a:r>
            <a:r>
              <a:rPr lang="cs-CZ" baseline="-25000" dirty="0" err="1" smtClean="0"/>
              <a:t>o</a:t>
            </a:r>
            <a:r>
              <a:rPr lang="cs-CZ" dirty="0" smtClean="0"/>
              <a:t> </a:t>
            </a:r>
            <a:r>
              <a:rPr lang="cs-CZ" dirty="0"/>
              <a:t>nezávisí na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dirty="0"/>
              <a:t/>
            </a:r>
            <a:br>
              <a:rPr lang="cs-CZ" dirty="0"/>
            </a:br>
            <a:endParaRPr lang="cs-CZ" dirty="0" smtClean="0"/>
          </a:p>
          <a:p>
            <a:r>
              <a:rPr lang="cs-CZ" b="1" dirty="0" smtClean="0"/>
              <a:t>Odrazivost</a:t>
            </a:r>
            <a:r>
              <a:rPr lang="en-US" dirty="0" smtClean="0"/>
              <a:t> </a:t>
            </a:r>
            <a:r>
              <a:rPr lang="cs-CZ" dirty="0" smtClean="0"/>
              <a:t>(odvoďte)</a:t>
            </a:r>
            <a:endParaRPr lang="cs-CZ" dirty="0">
              <a:latin typeface="Symbol" pitchFamily="18" charset="2"/>
            </a:endParaRPr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07525" name="Object 5"/>
          <p:cNvGraphicFramePr>
            <a:graphicFrameLocks noChangeAspect="1"/>
          </p:cNvGraphicFramePr>
          <p:nvPr/>
        </p:nvGraphicFramePr>
        <p:xfrm>
          <a:off x="1187450" y="2349500"/>
          <a:ext cx="4584700" cy="1457325"/>
        </p:xfrm>
        <a:graphic>
          <a:graphicData uri="http://schemas.openxmlformats.org/presentationml/2006/ole">
            <p:oleObj spid="_x0000_s100355" name="Equation" r:id="rId3" imgW="1993680" imgH="634680" progId="Equation.3">
              <p:embed/>
            </p:oleObj>
          </a:graphicData>
        </a:graphic>
      </p:graphicFrame>
      <p:pic>
        <p:nvPicPr>
          <p:cNvPr id="107527" name="Picture 7" descr="diffuse_brd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260350"/>
            <a:ext cx="2500312" cy="2663825"/>
          </a:xfrm>
          <a:prstGeom prst="rect">
            <a:avLst/>
          </a:prstGeom>
          <a:noFill/>
        </p:spPr>
      </p:pic>
      <p:graphicFrame>
        <p:nvGraphicFramePr>
          <p:cNvPr id="107528" name="Object 8"/>
          <p:cNvGraphicFramePr>
            <a:graphicFrameLocks noChangeAspect="1"/>
          </p:cNvGraphicFramePr>
          <p:nvPr/>
        </p:nvGraphicFramePr>
        <p:xfrm>
          <a:off x="3775869" y="5733256"/>
          <a:ext cx="1592262" cy="512763"/>
        </p:xfrm>
        <a:graphic>
          <a:graphicData uri="http://schemas.openxmlformats.org/presentationml/2006/ole">
            <p:oleObj spid="_x0000_s100356" name="Rovnice" r:id="rId5" imgW="749160" imgH="241200" progId="Equation.3">
              <p:embed/>
            </p:oleObj>
          </a:graphicData>
        </a:graphic>
      </p:graphicFrame>
      <p:cxnSp>
        <p:nvCxnSpPr>
          <p:cNvPr id="7" name="Straight Arrow Connector 94"/>
          <p:cNvCxnSpPr>
            <a:stCxn id="8" idx="1"/>
          </p:cNvCxnSpPr>
          <p:nvPr/>
        </p:nvCxnSpPr>
        <p:spPr>
          <a:xfrm rot="10800000">
            <a:off x="3419872" y="3717032"/>
            <a:ext cx="2376264" cy="3594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95"/>
          <p:cNvSpPr txBox="1"/>
          <p:nvPr/>
        </p:nvSpPr>
        <p:spPr>
          <a:xfrm>
            <a:off x="5796136" y="3861048"/>
            <a:ext cx="14606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err="1" smtClean="0">
                <a:latin typeface="+mn-lt"/>
              </a:rPr>
              <a:t>irradiance</a:t>
            </a:r>
            <a:endParaRPr lang="cs-CZ" sz="2200" dirty="0" smtClean="0">
              <a:latin typeface="+mn-lt"/>
            </a:endParaRPr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Ideálně difúzní odraz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Neexistuje</a:t>
            </a:r>
            <a:r>
              <a:rPr lang="en-US" dirty="0" smtClean="0"/>
              <a:t>!</a:t>
            </a:r>
          </a:p>
          <a:p>
            <a:endParaRPr lang="en-US" dirty="0" smtClean="0"/>
          </a:p>
          <a:p>
            <a:r>
              <a:rPr lang="cs-CZ" dirty="0" smtClean="0"/>
              <a:t>Výrobci barev se snaží</a:t>
            </a:r>
          </a:p>
          <a:p>
            <a:endParaRPr lang="cs-CZ" dirty="0" smtClean="0"/>
          </a:p>
          <a:p>
            <a:r>
              <a:rPr lang="cs-CZ" dirty="0" smtClean="0"/>
              <a:t>Neplatí obzvláště pro velké úhly incidence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Bílá tma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latin typeface="Palatino Linotype" pitchFamily="18" charset="0"/>
              </a:rPr>
              <a:t>Při zatažené obloze nepoznáme tvar terénu pokrytého sněhem.</a:t>
            </a: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r>
              <a:rPr lang="cs-CZ" dirty="0" smtClean="0">
                <a:latin typeface="Palatino Linotype" pitchFamily="18" charset="0"/>
              </a:rPr>
              <a:t>Blízko zdroje osvětlení tento </a:t>
            </a:r>
            <a:br>
              <a:rPr lang="cs-CZ" dirty="0" smtClean="0">
                <a:latin typeface="Palatino Linotype" pitchFamily="18" charset="0"/>
              </a:rPr>
            </a:br>
            <a:r>
              <a:rPr lang="cs-CZ" dirty="0" smtClean="0">
                <a:latin typeface="Palatino Linotype" pitchFamily="18" charset="0"/>
              </a:rPr>
              <a:t>problém nemáme.</a:t>
            </a:r>
            <a:endParaRPr lang="en-US" dirty="0" smtClean="0">
              <a:latin typeface="Palatino Linotype" pitchFamily="18" charset="0"/>
            </a:endParaRPr>
          </a:p>
          <a:p>
            <a:endParaRPr lang="en-US" b="1" dirty="0" smtClean="0">
              <a:latin typeface="Palatino Linotype" pitchFamily="18" charset="0"/>
            </a:endParaRPr>
          </a:p>
          <a:p>
            <a:r>
              <a:rPr lang="cs-CZ" b="1" dirty="0" smtClean="0">
                <a:latin typeface="Palatino Linotype" pitchFamily="18" charset="0"/>
              </a:rPr>
              <a:t>PROČ?</a:t>
            </a:r>
            <a:endParaRPr lang="en-US" b="1" dirty="0" smtClean="0">
              <a:latin typeface="Palatino Linotype" pitchFamily="18" charset="0"/>
            </a:endParaRPr>
          </a:p>
          <a:p>
            <a:endParaRPr lang="en-US" dirty="0" smtClean="0">
              <a:latin typeface="Palatino Linotype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r="32500"/>
          <a:stretch>
            <a:fillRect/>
          </a:stretch>
        </p:blipFill>
        <p:spPr bwMode="auto">
          <a:xfrm>
            <a:off x="2736010" y="2060848"/>
            <a:ext cx="207307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060848"/>
            <a:ext cx="3528392" cy="230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437112"/>
            <a:ext cx="2664296" cy="199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Bílá tma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latin typeface="Palatino Linotype" pitchFamily="18" charset="0"/>
              </a:rPr>
              <a:t>Předpokládáme </a:t>
            </a:r>
            <a:r>
              <a:rPr lang="cs-CZ" dirty="0" err="1" smtClean="0">
                <a:latin typeface="Palatino Linotype" pitchFamily="18" charset="0"/>
              </a:rPr>
              <a:t>konstatní</a:t>
            </a:r>
            <a:r>
              <a:rPr lang="cs-CZ" dirty="0" smtClean="0">
                <a:latin typeface="Palatino Linotype" pitchFamily="18" charset="0"/>
              </a:rPr>
              <a:t> radianci z oblohy</a:t>
            </a: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r>
              <a:rPr lang="cs-CZ" dirty="0" smtClean="0">
                <a:latin typeface="Palatino Linotype" pitchFamily="18" charset="0"/>
              </a:rPr>
              <a:t>Předpokládejme </a:t>
            </a:r>
            <a:r>
              <a:rPr lang="cs-CZ" dirty="0" err="1" smtClean="0">
                <a:latin typeface="Palatino Linotype" pitchFamily="18" charset="0"/>
              </a:rPr>
              <a:t>Lambertovský</a:t>
            </a:r>
            <a:r>
              <a:rPr lang="cs-CZ" dirty="0" smtClean="0">
                <a:latin typeface="Palatino Linotype" pitchFamily="18" charset="0"/>
              </a:rPr>
              <a:t> sníh</a:t>
            </a:r>
          </a:p>
          <a:p>
            <a:endParaRPr lang="cs-CZ" dirty="0" smtClean="0">
              <a:latin typeface="Palatino Linotype" pitchFamily="18" charset="0"/>
            </a:endParaRPr>
          </a:p>
          <a:p>
            <a:r>
              <a:rPr lang="cs-CZ" dirty="0" smtClean="0">
                <a:latin typeface="Palatino Linotype" pitchFamily="18" charset="0"/>
              </a:rPr>
              <a:t>Odražená radiance:</a:t>
            </a:r>
          </a:p>
          <a:p>
            <a:endParaRPr lang="cs-CZ" dirty="0" smtClean="0">
              <a:latin typeface="Palatino Linotype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graphicFrame>
        <p:nvGraphicFramePr>
          <p:cNvPr id="202755" name="Object 3"/>
          <p:cNvGraphicFramePr>
            <a:graphicFrameLocks noChangeAspect="1"/>
          </p:cNvGraphicFramePr>
          <p:nvPr/>
        </p:nvGraphicFramePr>
        <p:xfrm>
          <a:off x="3436938" y="2183458"/>
          <a:ext cx="2393950" cy="525462"/>
        </p:xfrm>
        <a:graphic>
          <a:graphicData uri="http://schemas.openxmlformats.org/presentationml/2006/ole">
            <p:oleObj spid="_x0000_s202755" name="Rovnice" r:id="rId3" imgW="1041120" imgH="228600" progId="Equation.3">
              <p:embed/>
            </p:oleObj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2627784" y="4365104"/>
            <a:ext cx="3672408" cy="864096"/>
            <a:chOff x="2627784" y="4293096"/>
            <a:chExt cx="3672408" cy="864096"/>
          </a:xfrm>
        </p:grpSpPr>
        <p:graphicFrame>
          <p:nvGraphicFramePr>
            <p:cNvPr id="202757" name="Object 5"/>
            <p:cNvGraphicFramePr>
              <a:graphicFrameLocks noChangeAspect="1"/>
            </p:cNvGraphicFramePr>
            <p:nvPr/>
          </p:nvGraphicFramePr>
          <p:xfrm>
            <a:off x="3290888" y="4437112"/>
            <a:ext cx="2630487" cy="554038"/>
          </p:xfrm>
          <a:graphic>
            <a:graphicData uri="http://schemas.openxmlformats.org/presentationml/2006/ole">
              <p:oleObj spid="_x0000_s202757" name="Rovnice" r:id="rId4" imgW="1143000" imgH="241200" progId="Equation.3">
                <p:embed/>
              </p:oleObj>
            </a:graphicData>
          </a:graphic>
        </p:graphicFrame>
        <p:sp>
          <p:nvSpPr>
            <p:cNvPr id="14" name="Rectangle 13"/>
            <p:cNvSpPr/>
            <p:nvPr/>
          </p:nvSpPr>
          <p:spPr>
            <a:xfrm>
              <a:off x="2627784" y="4293096"/>
              <a:ext cx="3672408" cy="8640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779912" y="5517232"/>
            <a:ext cx="15103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smtClean="0">
                <a:latin typeface="+mn-lt"/>
              </a:rPr>
              <a:t>Bílá tma</a:t>
            </a:r>
            <a:r>
              <a:rPr lang="en-US" sz="2200" dirty="0" smtClean="0">
                <a:latin typeface="+mn-lt"/>
              </a:rPr>
              <a:t>!!!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Ideální zrcadlový odraz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Interakce světla s povrchem</a:t>
            </a:r>
            <a:endParaRPr lang="en-US" sz="3200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3178175" cy="4646612"/>
          </a:xfrm>
        </p:spPr>
        <p:txBody>
          <a:bodyPr/>
          <a:lstStyle/>
          <a:p>
            <a:r>
              <a:rPr lang="cs-CZ"/>
              <a:t>Stejné osvětlení</a:t>
            </a:r>
          </a:p>
          <a:p>
            <a:r>
              <a:rPr lang="cs-CZ"/>
              <a:t>Různé materiály</a:t>
            </a:r>
          </a:p>
        </p:txBody>
      </p:sp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7276" y="1268760"/>
            <a:ext cx="4727414" cy="51125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29029" name="Text Box 5"/>
          <p:cNvSpPr txBox="1">
            <a:spLocks noChangeArrowheads="1"/>
          </p:cNvSpPr>
          <p:nvPr/>
        </p:nvSpPr>
        <p:spPr bwMode="auto">
          <a:xfrm rot="16200000">
            <a:off x="7563644" y="4744815"/>
            <a:ext cx="2824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600" dirty="0">
                <a:latin typeface="+mn-lt"/>
              </a:rPr>
              <a:t>Zdroj: MERL BRDF </a:t>
            </a:r>
            <a:r>
              <a:rPr lang="cs-CZ" sz="1600" dirty="0" err="1">
                <a:latin typeface="+mn-lt"/>
              </a:rPr>
              <a:t>database</a:t>
            </a:r>
            <a:endParaRPr lang="cs-CZ" sz="1600" dirty="0">
              <a:latin typeface="+mn-lt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Ideální zrcadlový odraz</a:t>
            </a:r>
            <a:endParaRPr lang="en-U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9572" name="Picture 4" descr="09F04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341438"/>
            <a:ext cx="6550025" cy="4911725"/>
          </a:xfrm>
          <a:prstGeom prst="rect">
            <a:avLst/>
          </a:prstGeom>
          <a:noFill/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5588" name="Picture 4"/>
          <p:cNvPicPr>
            <a:picLocks noChangeAspect="1" noChangeArrowheads="1"/>
          </p:cNvPicPr>
          <p:nvPr/>
        </p:nvPicPr>
        <p:blipFill>
          <a:blip r:embed="rId2" cstate="print"/>
          <a:srcRect b="7374"/>
          <a:stretch>
            <a:fillRect/>
          </a:stretch>
        </p:blipFill>
        <p:spPr bwMode="auto">
          <a:xfrm>
            <a:off x="457200" y="1414264"/>
            <a:ext cx="8229600" cy="482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6612" name="Picture 4" descr="huris8mag"/>
          <p:cNvPicPr>
            <a:picLocks noChangeAspect="1" noChangeArrowheads="1"/>
          </p:cNvPicPr>
          <p:nvPr/>
        </p:nvPicPr>
        <p:blipFill>
          <a:blip r:embed="rId2" cstate="print">
            <a:lum bright="-18000"/>
          </a:blip>
          <a:srcRect/>
          <a:stretch>
            <a:fillRect/>
          </a:stretch>
        </p:blipFill>
        <p:spPr bwMode="auto">
          <a:xfrm>
            <a:off x="0" y="206375"/>
            <a:ext cx="9144000" cy="641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3707904" y="6580188"/>
            <a:ext cx="44807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 dirty="0" err="1">
                <a:latin typeface="+mj-lt"/>
              </a:rPr>
              <a:t>Nishino</a:t>
            </a:r>
            <a:r>
              <a:rPr lang="cs-CZ" sz="1400" dirty="0">
                <a:latin typeface="+mj-lt"/>
              </a:rPr>
              <a:t>, </a:t>
            </a:r>
            <a:r>
              <a:rPr lang="cs-CZ" sz="1400" dirty="0" err="1">
                <a:latin typeface="+mj-lt"/>
              </a:rPr>
              <a:t>Nayar</a:t>
            </a:r>
            <a:r>
              <a:rPr lang="cs-CZ" sz="1400" dirty="0">
                <a:latin typeface="+mj-lt"/>
              </a:rPr>
              <a:t>: </a:t>
            </a:r>
            <a:r>
              <a:rPr lang="cs-CZ" sz="1400" dirty="0" err="1">
                <a:latin typeface="+mj-lt"/>
              </a:rPr>
              <a:t>Eyes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for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Relighting</a:t>
            </a:r>
            <a:r>
              <a:rPr lang="cs-CZ" sz="1400" dirty="0">
                <a:latin typeface="+mj-lt"/>
              </a:rPr>
              <a:t>, SIGGRAPH 2004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Zákon odrazu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cs-CZ" dirty="0" smtClean="0"/>
              <a:t>Směr odraženého paprsku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graphicFrame>
        <p:nvGraphicFramePr>
          <p:cNvPr id="156673" name="Object 1"/>
          <p:cNvGraphicFramePr>
            <a:graphicFrameLocks noChangeAspect="1"/>
          </p:cNvGraphicFramePr>
          <p:nvPr/>
        </p:nvGraphicFramePr>
        <p:xfrm>
          <a:off x="3227115" y="5567833"/>
          <a:ext cx="2713037" cy="525463"/>
        </p:xfrm>
        <a:graphic>
          <a:graphicData uri="http://schemas.openxmlformats.org/presentationml/2006/ole">
            <p:oleObj spid="_x0000_s156673" name="Rovnice" r:id="rId3" imgW="1180800" imgH="228600" progId="Equation.3">
              <p:embed/>
            </p:oleObj>
          </a:graphicData>
        </a:graphic>
      </p:graphicFrame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614487" y="1052736"/>
            <a:ext cx="4173537" cy="3025775"/>
            <a:chOff x="957" y="1258"/>
            <a:chExt cx="2629" cy="1906"/>
          </a:xfrm>
        </p:grpSpPr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1911" y="2122"/>
              <a:ext cx="31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 err="1" smtClean="0">
                  <a:latin typeface="Symbol" pitchFamily="18" charset="2"/>
                </a:rPr>
                <a:t>q</a:t>
              </a:r>
              <a:r>
                <a:rPr lang="cs-CZ" sz="2800" baseline="-25000" dirty="0" err="1" smtClean="0">
                  <a:latin typeface="+mj-lt"/>
                </a:rPr>
                <a:t>o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1972" y="2788"/>
              <a:ext cx="1144" cy="280"/>
            </a:xfrm>
            <a:prstGeom prst="parallelogram">
              <a:avLst>
                <a:gd name="adj" fmla="val 102086"/>
              </a:avLst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2544" y="1389"/>
              <a:ext cx="0" cy="15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2562" y="1258"/>
              <a:ext cx="27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b="1" dirty="0" smtClean="0">
                  <a:latin typeface="+mj-lt"/>
                </a:rPr>
                <a:t>n</a:t>
              </a:r>
              <a:endParaRPr lang="cs-CZ" sz="2800" b="1" dirty="0">
                <a:latin typeface="+mj-lt"/>
              </a:endParaRP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V="1">
              <a:off x="2549" y="220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 flipV="1">
              <a:off x="3067" y="148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 flipH="1">
              <a:off x="1389" y="2729"/>
              <a:ext cx="2182" cy="4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H="1" flipV="1">
              <a:off x="957" y="2157"/>
              <a:ext cx="1591" cy="7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rc 17"/>
            <p:cNvSpPr>
              <a:spLocks/>
            </p:cNvSpPr>
            <p:nvPr/>
          </p:nvSpPr>
          <p:spPr bwMode="auto">
            <a:xfrm>
              <a:off x="2545" y="2405"/>
              <a:ext cx="303" cy="524"/>
            </a:xfrm>
            <a:custGeom>
              <a:avLst/>
              <a:gdLst>
                <a:gd name="T0" fmla="*/ 0 w 12494"/>
                <a:gd name="T1" fmla="*/ 0 h 21600"/>
                <a:gd name="T2" fmla="*/ 303 w 12494"/>
                <a:gd name="T3" fmla="*/ 96 h 21600"/>
                <a:gd name="T4" fmla="*/ 1 w 12494"/>
                <a:gd name="T5" fmla="*/ 524 h 21600"/>
                <a:gd name="T6" fmla="*/ 0 60000 65536"/>
                <a:gd name="T7" fmla="*/ 0 60000 65536"/>
                <a:gd name="T8" fmla="*/ 0 60000 65536"/>
                <a:gd name="T9" fmla="*/ 0 w 12494"/>
                <a:gd name="T10" fmla="*/ 0 h 21600"/>
                <a:gd name="T11" fmla="*/ 12494 w 1249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94" h="21600" fill="none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</a:path>
                <a:path w="12494" h="21600" stroke="0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  <a:lnTo>
                    <a:pt x="41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18"/>
            <p:cNvSpPr>
              <a:spLocks noChangeArrowheads="1"/>
            </p:cNvSpPr>
            <p:nvPr/>
          </p:nvSpPr>
          <p:spPr bwMode="auto">
            <a:xfrm>
              <a:off x="2567" y="2042"/>
              <a:ext cx="278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 err="1" smtClean="0">
                  <a:latin typeface="Symbol" pitchFamily="18" charset="2"/>
                </a:rPr>
                <a:t>q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24" name="Arc 19"/>
            <p:cNvSpPr>
              <a:spLocks/>
            </p:cNvSpPr>
            <p:nvPr/>
          </p:nvSpPr>
          <p:spPr bwMode="auto">
            <a:xfrm>
              <a:off x="2074" y="2405"/>
              <a:ext cx="471" cy="524"/>
            </a:xfrm>
            <a:custGeom>
              <a:avLst/>
              <a:gdLst>
                <a:gd name="T0" fmla="*/ 0 w 19434"/>
                <a:gd name="T1" fmla="*/ 295 h 21599"/>
                <a:gd name="T2" fmla="*/ 465 w 19434"/>
                <a:gd name="T3" fmla="*/ 0 h 21599"/>
                <a:gd name="T4" fmla="*/ 471 w 19434"/>
                <a:gd name="T5" fmla="*/ 524 h 21599"/>
                <a:gd name="T6" fmla="*/ 0 60000 65536"/>
                <a:gd name="T7" fmla="*/ 0 60000 65536"/>
                <a:gd name="T8" fmla="*/ 0 60000 65536"/>
                <a:gd name="T9" fmla="*/ 0 w 19434"/>
                <a:gd name="T10" fmla="*/ 0 h 21599"/>
                <a:gd name="T11" fmla="*/ 19434 w 19434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34" h="21599" fill="none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</a:path>
                <a:path w="19434" h="21599" stroke="0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  <a:lnTo>
                    <a:pt x="19434" y="21599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2503514" y="4133875"/>
            <a:ext cx="127759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dirty="0" err="1" smtClean="0">
                <a:latin typeface="Symbol" pitchFamily="18" charset="2"/>
              </a:rPr>
              <a:t>q</a:t>
            </a:r>
            <a:r>
              <a:rPr lang="cs-CZ" sz="2800" baseline="-25000" dirty="0" err="1" smtClean="0">
                <a:latin typeface="+mj-lt"/>
              </a:rPr>
              <a:t>o</a:t>
            </a:r>
            <a:r>
              <a:rPr lang="cs-CZ" sz="2800" dirty="0" smtClean="0">
                <a:latin typeface="Symbol" pitchFamily="18" charset="2"/>
              </a:rPr>
              <a:t> = </a:t>
            </a:r>
            <a:r>
              <a:rPr lang="cs-CZ" sz="2800" dirty="0" err="1" smtClean="0">
                <a:latin typeface="Symbol" pitchFamily="18" charset="2"/>
              </a:rPr>
              <a:t>q</a:t>
            </a:r>
            <a:r>
              <a:rPr lang="cs-CZ" sz="2800" baseline="-25000" dirty="0" err="1" smtClean="0">
                <a:latin typeface="+mj-lt"/>
              </a:rPr>
              <a:t>i</a:t>
            </a:r>
            <a:r>
              <a:rPr lang="cs-CZ" sz="2800" baseline="-25000" dirty="0" smtClean="0"/>
              <a:t> </a:t>
            </a:r>
            <a:endParaRPr lang="cs-CZ" sz="2800" baseline="-25000" dirty="0">
              <a:latin typeface="+mj-lt"/>
            </a:endParaRP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5508104" y="4149080"/>
            <a:ext cx="334386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dirty="0" err="1" smtClean="0">
                <a:latin typeface="Symbol" pitchFamily="18" charset="2"/>
              </a:rPr>
              <a:t>f</a:t>
            </a:r>
            <a:r>
              <a:rPr lang="cs-CZ" sz="2800" baseline="-25000" dirty="0" err="1" smtClean="0">
                <a:latin typeface="+mj-lt"/>
              </a:rPr>
              <a:t>o</a:t>
            </a:r>
            <a:r>
              <a:rPr lang="cs-CZ" sz="2800" dirty="0" smtClean="0">
                <a:latin typeface="Symbol" pitchFamily="18" charset="2"/>
              </a:rPr>
              <a:t> = (</a:t>
            </a:r>
            <a:r>
              <a:rPr lang="cs-CZ" sz="2800" dirty="0" err="1" smtClean="0">
                <a:latin typeface="Symbol" pitchFamily="18" charset="2"/>
              </a:rPr>
              <a:t>f</a:t>
            </a:r>
            <a:r>
              <a:rPr lang="cs-CZ" sz="2800" baseline="-25000" dirty="0" err="1" smtClean="0"/>
              <a:t>i</a:t>
            </a:r>
            <a:r>
              <a:rPr lang="cs-CZ" sz="2800" dirty="0" smtClean="0">
                <a:latin typeface="+mj-lt"/>
              </a:rPr>
              <a:t> + </a:t>
            </a:r>
            <a:r>
              <a:rPr lang="cs-CZ" sz="2800" dirty="0" smtClean="0">
                <a:latin typeface="Symbol" pitchFamily="18" charset="2"/>
              </a:rPr>
              <a:t>p)</a:t>
            </a:r>
            <a:r>
              <a:rPr lang="cs-CZ" sz="2800" dirty="0" smtClean="0">
                <a:latin typeface="+mj-lt"/>
              </a:rPr>
              <a:t> </a:t>
            </a:r>
            <a:r>
              <a:rPr lang="cs-CZ" sz="2800" dirty="0" err="1" smtClean="0">
                <a:latin typeface="+mj-lt"/>
              </a:rPr>
              <a:t>mod</a:t>
            </a:r>
            <a:r>
              <a:rPr lang="cs-CZ" sz="2800" dirty="0" smtClean="0">
                <a:latin typeface="+mj-lt"/>
              </a:rPr>
              <a:t> 2</a:t>
            </a:r>
            <a:r>
              <a:rPr lang="cs-CZ" sz="2800" dirty="0" smtClean="0">
                <a:latin typeface="Symbol" pitchFamily="18" charset="2"/>
              </a:rPr>
              <a:t>p</a:t>
            </a:r>
            <a:endParaRPr lang="cs-CZ" sz="2800" dirty="0">
              <a:latin typeface="Symbol" pitchFamily="18" charset="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44208" y="1844824"/>
            <a:ext cx="1512168" cy="15121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7200292" y="1700808"/>
            <a:ext cx="0" cy="18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372200" y="2600908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732240" y="2636912"/>
            <a:ext cx="432048" cy="576064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7236296" y="1988840"/>
            <a:ext cx="432048" cy="576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7380312" y="2132856"/>
            <a:ext cx="4459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dirty="0" err="1" smtClean="0">
                <a:latin typeface="Symbol" pitchFamily="18" charset="2"/>
              </a:rPr>
              <a:t>f</a:t>
            </a:r>
            <a:r>
              <a:rPr lang="cs-CZ" sz="2200" baseline="-25000" dirty="0" err="1" smtClean="0">
                <a:latin typeface="+mj-lt"/>
              </a:rPr>
              <a:t>o</a:t>
            </a:r>
            <a:endParaRPr lang="en-US" sz="2200" dirty="0"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88224" y="2542315"/>
            <a:ext cx="3866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dirty="0" err="1" smtClean="0">
                <a:latin typeface="Symbol" pitchFamily="18" charset="2"/>
              </a:rPr>
              <a:t>f</a:t>
            </a:r>
            <a:r>
              <a:rPr lang="cs-CZ" sz="2200" baseline="-25000" dirty="0" err="1" smtClean="0">
                <a:latin typeface="+mj-lt"/>
              </a:rPr>
              <a:t>i</a:t>
            </a:r>
            <a:endParaRPr lang="en-US" sz="22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Odbočka: </a:t>
            </a:r>
            <a:r>
              <a:rPr lang="cs-CZ" dirty="0" err="1" smtClean="0"/>
              <a:t>Diracova</a:t>
            </a:r>
            <a:r>
              <a:rPr lang="cs-CZ" dirty="0" smtClean="0"/>
              <a:t> Delta distribuce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Definice</a:t>
            </a:r>
            <a:r>
              <a:rPr lang="cs-CZ" dirty="0" smtClean="0"/>
              <a:t> (neformální):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b="1" dirty="0" smtClean="0"/>
              <a:t>Platí</a:t>
            </a:r>
            <a:r>
              <a:rPr lang="cs-CZ" dirty="0" smtClean="0"/>
              <a:t>: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Delta distribuce </a:t>
            </a:r>
            <a:r>
              <a:rPr lang="cs-CZ" b="1" dirty="0" smtClean="0"/>
              <a:t>není</a:t>
            </a:r>
            <a:r>
              <a:rPr lang="cs-CZ" dirty="0" smtClean="0"/>
              <a:t> funkce (jinak by integrály byly = 0)</a:t>
            </a:r>
          </a:p>
          <a:p>
            <a:r>
              <a:rPr lang="cs-CZ" dirty="0" smtClean="0"/>
              <a:t>Zápisy nahoře jsou čistě formální</a:t>
            </a:r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PG III (NPGR010) - J. </a:t>
            </a:r>
            <a:r>
              <a:rPr lang="en-US" altLang="en-US" dirty="0" err="1" smtClean="0"/>
              <a:t>Křivánek</a:t>
            </a:r>
            <a:r>
              <a:rPr lang="en-US" altLang="en-US" dirty="0" smtClean="0"/>
              <a:t> 2012</a:t>
            </a:r>
            <a:endParaRPr lang="en-US" alt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pic>
        <p:nvPicPr>
          <p:cNvPr id="281602" name="Picture 2" descr="\delta(x) = \begin{cases} +\infty, &amp; x = 0 \\ 0, &amp; x \ne 0 \end{cases}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226002"/>
            <a:ext cx="2278380" cy="742950"/>
          </a:xfrm>
          <a:prstGeom prst="rect">
            <a:avLst/>
          </a:prstGeom>
          <a:noFill/>
        </p:spPr>
      </p:pic>
      <p:pic>
        <p:nvPicPr>
          <p:cNvPr id="281604" name="Picture 4" descr="\int_{-\infty}^\infty \delta(x) \, dx = 1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3055" y="3234114"/>
            <a:ext cx="1708785" cy="482918"/>
          </a:xfrm>
          <a:prstGeom prst="rect">
            <a:avLst/>
          </a:prstGeom>
          <a:noFill/>
        </p:spPr>
      </p:pic>
      <p:pic>
        <p:nvPicPr>
          <p:cNvPr id="281606" name="Picture 6" descr="File:Dirac distribution PDF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988840"/>
            <a:ext cx="3864091" cy="2898068"/>
          </a:xfrm>
          <a:prstGeom prst="rect">
            <a:avLst/>
          </a:prstGeom>
          <a:noFill/>
        </p:spPr>
      </p:pic>
      <p:sp>
        <p:nvSpPr>
          <p:cNvPr id="9" name="Zástupný symbol pro zápatí 3"/>
          <p:cNvSpPr txBox="1">
            <a:spLocks/>
          </p:cNvSpPr>
          <p:nvPr/>
        </p:nvSpPr>
        <p:spPr bwMode="auto">
          <a:xfrm rot="16200000">
            <a:off x="7491164" y="3678188"/>
            <a:ext cx="2895600" cy="23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Zdroj: </a:t>
            </a:r>
            <a:r>
              <a:rPr kumimoji="0" lang="cs-CZ" alt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Wikipedia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281608" name="Picture 8" descr="\int_{-\infty}^\infty f(x)\delta(x)\, dx = f(0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437112"/>
            <a:ext cx="2451735" cy="4829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Ideální zrcadlový </a:t>
            </a:r>
            <a:r>
              <a:rPr lang="cs-CZ" dirty="0" smtClean="0"/>
              <a:t>odraz – BRDF</a:t>
            </a:r>
            <a:endParaRPr lang="en-US" dirty="0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BRDF </a:t>
            </a:r>
            <a:r>
              <a:rPr lang="cs-CZ" smtClean="0"/>
              <a:t>zrcadlového odrazu </a:t>
            </a:r>
            <a:r>
              <a:rPr lang="en-US" smtClean="0"/>
              <a:t>je </a:t>
            </a:r>
            <a:r>
              <a:rPr lang="en-US" dirty="0" smtClean="0"/>
              <a:t>delta-</a:t>
            </a:r>
            <a:r>
              <a:rPr lang="en-US" dirty="0" err="1" smtClean="0"/>
              <a:t>distribuce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graphicFrame>
        <p:nvGraphicFramePr>
          <p:cNvPr id="259073" name="Object 1"/>
          <p:cNvGraphicFramePr>
            <a:graphicFrameLocks noChangeAspect="1"/>
          </p:cNvGraphicFramePr>
          <p:nvPr/>
        </p:nvGraphicFramePr>
        <p:xfrm>
          <a:off x="3957638" y="2852738"/>
          <a:ext cx="3514725" cy="411162"/>
        </p:xfrm>
        <a:graphic>
          <a:graphicData uri="http://schemas.openxmlformats.org/presentationml/2006/ole">
            <p:oleObj spid="_x0000_s259073" name="Equation" r:id="rId3" imgW="1942920" imgH="228600" progId="Equation.3">
              <p:embed/>
            </p:oleObj>
          </a:graphicData>
        </a:graphic>
      </p:graphicFrame>
      <p:graphicFrame>
        <p:nvGraphicFramePr>
          <p:cNvPr id="259074" name="Object 2"/>
          <p:cNvGraphicFramePr>
            <a:graphicFrameLocks noChangeAspect="1"/>
          </p:cNvGraphicFramePr>
          <p:nvPr/>
        </p:nvGraphicFramePr>
        <p:xfrm>
          <a:off x="454025" y="4581525"/>
          <a:ext cx="8112125" cy="987425"/>
        </p:xfrm>
        <a:graphic>
          <a:graphicData uri="http://schemas.openxmlformats.org/presentationml/2006/ole">
            <p:oleObj spid="_x0000_s259074" name="Equation" r:id="rId4" imgW="3530520" imgH="431640" progId="Equation.3">
              <p:embed/>
            </p:oleObj>
          </a:graphicData>
        </a:graphic>
      </p:graphicFrame>
      <p:grpSp>
        <p:nvGrpSpPr>
          <p:cNvPr id="25" name="Skupina 24"/>
          <p:cNvGrpSpPr/>
          <p:nvPr/>
        </p:nvGrpSpPr>
        <p:grpSpPr>
          <a:xfrm>
            <a:off x="755576" y="2343963"/>
            <a:ext cx="2085305" cy="1445077"/>
            <a:chOff x="304869" y="971774"/>
            <a:chExt cx="4483155" cy="3106738"/>
          </a:xfrm>
        </p:grpSpPr>
        <p:grpSp>
          <p:nvGrpSpPr>
            <p:cNvPr id="12" name="Group 22"/>
            <p:cNvGrpSpPr>
              <a:grpSpLocks/>
            </p:cNvGrpSpPr>
            <p:nvPr/>
          </p:nvGrpSpPr>
          <p:grpSpPr bwMode="auto">
            <a:xfrm>
              <a:off x="614487" y="971774"/>
              <a:ext cx="4173537" cy="3106738"/>
              <a:chOff x="957" y="1207"/>
              <a:chExt cx="2629" cy="1957"/>
            </a:xfrm>
          </p:grpSpPr>
          <p:sp>
            <p:nvSpPr>
              <p:cNvPr id="13" name="Rectangle 7"/>
              <p:cNvSpPr>
                <a:spLocks noChangeArrowheads="1"/>
              </p:cNvSpPr>
              <p:nvPr/>
            </p:nvSpPr>
            <p:spPr bwMode="auto">
              <a:xfrm>
                <a:off x="1827" y="1941"/>
                <a:ext cx="554" cy="5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000" dirty="0" err="1" smtClean="0">
                    <a:latin typeface="Symbol" pitchFamily="18" charset="2"/>
                  </a:rPr>
                  <a:t>q</a:t>
                </a:r>
                <a:r>
                  <a:rPr lang="cs-CZ" sz="2000" baseline="-25000" dirty="0" err="1" smtClean="0">
                    <a:latin typeface="+mj-lt"/>
                  </a:rPr>
                  <a:t>o</a:t>
                </a:r>
                <a:endParaRPr lang="cs-CZ" sz="2000" baseline="-25000" dirty="0">
                  <a:latin typeface="+mj-lt"/>
                </a:endParaRPr>
              </a:p>
            </p:txBody>
          </p:sp>
          <p:sp>
            <p:nvSpPr>
              <p:cNvPr id="14" name="AutoShape 8"/>
              <p:cNvSpPr>
                <a:spLocks noChangeArrowheads="1"/>
              </p:cNvSpPr>
              <p:nvPr/>
            </p:nvSpPr>
            <p:spPr bwMode="auto">
              <a:xfrm>
                <a:off x="1972" y="2788"/>
                <a:ext cx="1144" cy="280"/>
              </a:xfrm>
              <a:prstGeom prst="parallelogram">
                <a:avLst>
                  <a:gd name="adj" fmla="val 102086"/>
                </a:avLst>
              </a:prstGeom>
              <a:solidFill>
                <a:srgbClr val="FCFEB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9"/>
              <p:cNvSpPr>
                <a:spLocks noChangeShapeType="1"/>
              </p:cNvSpPr>
              <p:nvPr/>
            </p:nvSpPr>
            <p:spPr bwMode="auto">
              <a:xfrm flipV="1">
                <a:off x="2544" y="1389"/>
                <a:ext cx="0" cy="15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 10"/>
              <p:cNvSpPr>
                <a:spLocks noChangeArrowheads="1"/>
              </p:cNvSpPr>
              <p:nvPr/>
            </p:nvSpPr>
            <p:spPr bwMode="auto">
              <a:xfrm>
                <a:off x="2562" y="1207"/>
                <a:ext cx="486" cy="5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000" b="1" dirty="0" smtClean="0">
                    <a:latin typeface="+mj-lt"/>
                  </a:rPr>
                  <a:t>n</a:t>
                </a:r>
                <a:endParaRPr lang="cs-CZ" sz="2000" b="1" dirty="0">
                  <a:latin typeface="+mj-lt"/>
                </a:endParaRPr>
              </a:p>
            </p:txBody>
          </p:sp>
          <p:sp>
            <p:nvSpPr>
              <p:cNvPr id="17" name="Line 11"/>
              <p:cNvSpPr>
                <a:spLocks noChangeShapeType="1"/>
              </p:cNvSpPr>
              <p:nvPr/>
            </p:nvSpPr>
            <p:spPr bwMode="auto">
              <a:xfrm flipV="1">
                <a:off x="2549" y="2205"/>
                <a:ext cx="519" cy="7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12"/>
              <p:cNvSpPr>
                <a:spLocks noChangeShapeType="1"/>
              </p:cNvSpPr>
              <p:nvPr/>
            </p:nvSpPr>
            <p:spPr bwMode="auto">
              <a:xfrm flipV="1">
                <a:off x="3067" y="1485"/>
                <a:ext cx="519" cy="7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14"/>
              <p:cNvSpPr>
                <a:spLocks noChangeShapeType="1"/>
              </p:cNvSpPr>
              <p:nvPr/>
            </p:nvSpPr>
            <p:spPr bwMode="auto">
              <a:xfrm flipH="1">
                <a:off x="1389" y="2729"/>
                <a:ext cx="2182" cy="4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5"/>
              <p:cNvSpPr>
                <a:spLocks noChangeShapeType="1"/>
              </p:cNvSpPr>
              <p:nvPr/>
            </p:nvSpPr>
            <p:spPr bwMode="auto">
              <a:xfrm flipH="1" flipV="1">
                <a:off x="957" y="2157"/>
                <a:ext cx="1591" cy="7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Arc 17"/>
              <p:cNvSpPr>
                <a:spLocks/>
              </p:cNvSpPr>
              <p:nvPr/>
            </p:nvSpPr>
            <p:spPr bwMode="auto">
              <a:xfrm>
                <a:off x="2545" y="2405"/>
                <a:ext cx="303" cy="524"/>
              </a:xfrm>
              <a:custGeom>
                <a:avLst/>
                <a:gdLst>
                  <a:gd name="T0" fmla="*/ 0 w 12494"/>
                  <a:gd name="T1" fmla="*/ 0 h 21600"/>
                  <a:gd name="T2" fmla="*/ 303 w 12494"/>
                  <a:gd name="T3" fmla="*/ 96 h 21600"/>
                  <a:gd name="T4" fmla="*/ 1 w 12494"/>
                  <a:gd name="T5" fmla="*/ 524 h 21600"/>
                  <a:gd name="T6" fmla="*/ 0 60000 65536"/>
                  <a:gd name="T7" fmla="*/ 0 60000 65536"/>
                  <a:gd name="T8" fmla="*/ 0 60000 65536"/>
                  <a:gd name="T9" fmla="*/ 0 w 12494"/>
                  <a:gd name="T10" fmla="*/ 0 h 21600"/>
                  <a:gd name="T11" fmla="*/ 12494 w 1249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494" h="21600" fill="none" extrusionOk="0">
                    <a:moveTo>
                      <a:pt x="0" y="0"/>
                    </a:moveTo>
                    <a:cubicBezTo>
                      <a:pt x="13" y="0"/>
                      <a:pt x="27" y="-1"/>
                      <a:pt x="41" y="0"/>
                    </a:cubicBezTo>
                    <a:cubicBezTo>
                      <a:pt x="4500" y="0"/>
                      <a:pt x="8850" y="1380"/>
                      <a:pt x="12493" y="3951"/>
                    </a:cubicBezTo>
                  </a:path>
                  <a:path w="12494" h="21600" stroke="0" extrusionOk="0">
                    <a:moveTo>
                      <a:pt x="0" y="0"/>
                    </a:moveTo>
                    <a:cubicBezTo>
                      <a:pt x="13" y="0"/>
                      <a:pt x="27" y="-1"/>
                      <a:pt x="41" y="0"/>
                    </a:cubicBezTo>
                    <a:cubicBezTo>
                      <a:pt x="4500" y="0"/>
                      <a:pt x="8850" y="1380"/>
                      <a:pt x="12493" y="3951"/>
                    </a:cubicBezTo>
                    <a:lnTo>
                      <a:pt x="41" y="2160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2567" y="1843"/>
                <a:ext cx="495" cy="5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000" dirty="0" err="1" smtClean="0">
                    <a:latin typeface="Symbol" pitchFamily="18" charset="2"/>
                  </a:rPr>
                  <a:t>q</a:t>
                </a:r>
                <a:r>
                  <a:rPr lang="cs-CZ" sz="2000" baseline="-25000" dirty="0" err="1" smtClean="0">
                    <a:latin typeface="+mj-lt"/>
                  </a:rPr>
                  <a:t>i</a:t>
                </a:r>
                <a:endParaRPr lang="cs-CZ" sz="2000" baseline="-25000" dirty="0">
                  <a:latin typeface="+mj-lt"/>
                </a:endParaRPr>
              </a:p>
            </p:txBody>
          </p:sp>
          <p:sp>
            <p:nvSpPr>
              <p:cNvPr id="23" name="Arc 19"/>
              <p:cNvSpPr>
                <a:spLocks/>
              </p:cNvSpPr>
              <p:nvPr/>
            </p:nvSpPr>
            <p:spPr bwMode="auto">
              <a:xfrm>
                <a:off x="2074" y="2405"/>
                <a:ext cx="471" cy="524"/>
              </a:xfrm>
              <a:custGeom>
                <a:avLst/>
                <a:gdLst>
                  <a:gd name="T0" fmla="*/ 0 w 19434"/>
                  <a:gd name="T1" fmla="*/ 295 h 21599"/>
                  <a:gd name="T2" fmla="*/ 465 w 19434"/>
                  <a:gd name="T3" fmla="*/ 0 h 21599"/>
                  <a:gd name="T4" fmla="*/ 471 w 19434"/>
                  <a:gd name="T5" fmla="*/ 524 h 21599"/>
                  <a:gd name="T6" fmla="*/ 0 60000 65536"/>
                  <a:gd name="T7" fmla="*/ 0 60000 65536"/>
                  <a:gd name="T8" fmla="*/ 0 60000 65536"/>
                  <a:gd name="T9" fmla="*/ 0 w 19434"/>
                  <a:gd name="T10" fmla="*/ 0 h 21599"/>
                  <a:gd name="T11" fmla="*/ 19434 w 19434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434" h="21599" fill="none" extrusionOk="0">
                    <a:moveTo>
                      <a:pt x="0" y="12170"/>
                    </a:moveTo>
                    <a:cubicBezTo>
                      <a:pt x="3573" y="4805"/>
                      <a:pt x="11002" y="94"/>
                      <a:pt x="19187" y="0"/>
                    </a:cubicBezTo>
                  </a:path>
                  <a:path w="19434" h="21599" stroke="0" extrusionOk="0">
                    <a:moveTo>
                      <a:pt x="0" y="12170"/>
                    </a:moveTo>
                    <a:cubicBezTo>
                      <a:pt x="3573" y="4805"/>
                      <a:pt x="11002" y="94"/>
                      <a:pt x="19187" y="0"/>
                    </a:cubicBezTo>
                    <a:lnTo>
                      <a:pt x="19434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Rectangle 7"/>
            <p:cNvSpPr>
              <a:spLocks noChangeArrowheads="1"/>
            </p:cNvSpPr>
            <p:nvPr/>
          </p:nvSpPr>
          <p:spPr bwMode="auto">
            <a:xfrm>
              <a:off x="304869" y="1362353"/>
              <a:ext cx="2071207" cy="8546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000" dirty="0" err="1" smtClean="0">
                  <a:latin typeface="Symbol" pitchFamily="18" charset="2"/>
                </a:rPr>
                <a:t>q</a:t>
              </a:r>
              <a:r>
                <a:rPr lang="cs-CZ" sz="2000" baseline="-25000" dirty="0" err="1" smtClean="0">
                  <a:latin typeface="+mj-lt"/>
                </a:rPr>
                <a:t>o</a:t>
              </a:r>
              <a:r>
                <a:rPr lang="cs-CZ" sz="2000" dirty="0" smtClean="0">
                  <a:latin typeface="Symbol" pitchFamily="18" charset="2"/>
                </a:rPr>
                <a:t> = </a:t>
              </a:r>
              <a:r>
                <a:rPr lang="cs-CZ" sz="2000" dirty="0" err="1" smtClean="0">
                  <a:latin typeface="Symbol" pitchFamily="18" charset="2"/>
                </a:rPr>
                <a:t>q</a:t>
              </a:r>
              <a:r>
                <a:rPr lang="cs-CZ" sz="2000" baseline="-25000" dirty="0" err="1" smtClean="0">
                  <a:latin typeface="+mj-lt"/>
                </a:rPr>
                <a:t>i</a:t>
              </a:r>
              <a:r>
                <a:rPr lang="cs-CZ" sz="2000" baseline="-25000" dirty="0" smtClean="0"/>
                <a:t> </a:t>
              </a:r>
              <a:endParaRPr lang="cs-CZ" sz="2000" baseline="-25000" dirty="0">
                <a:latin typeface="+mj-lt"/>
              </a:endParaRPr>
            </a:p>
          </p:txBody>
        </p:sp>
      </p:grpSp>
      <p:cxnSp>
        <p:nvCxnSpPr>
          <p:cNvPr id="28" name="Přímá spojovací šipka 27"/>
          <p:cNvCxnSpPr/>
          <p:nvPr/>
        </p:nvCxnSpPr>
        <p:spPr>
          <a:xfrm rot="10800000" flipV="1">
            <a:off x="3501408" y="4149080"/>
            <a:ext cx="1070593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4355976" y="3789040"/>
            <a:ext cx="43316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smtClean="0">
                <a:latin typeface="+mn-lt"/>
              </a:rPr>
              <a:t>Odrazivost z Fresnelových vzorců</a:t>
            </a:r>
            <a:endParaRPr lang="en-US" sz="2200" dirty="0" smtClean="0">
              <a:latin typeface="+mn-lt"/>
            </a:endParaRPr>
          </a:p>
        </p:txBody>
      </p:sp>
      <p:cxnSp>
        <p:nvCxnSpPr>
          <p:cNvPr id="33" name="Přímá spojovací šipka 32"/>
          <p:cNvCxnSpPr/>
          <p:nvPr/>
        </p:nvCxnSpPr>
        <p:spPr>
          <a:xfrm flipV="1">
            <a:off x="4644008" y="3284984"/>
            <a:ext cx="720080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Ideální zrcadlový </a:t>
            </a:r>
            <a:r>
              <a:rPr lang="cs-CZ" dirty="0" smtClean="0"/>
              <a:t>odraz – BRDF</a:t>
            </a:r>
            <a:endParaRPr lang="en-US" dirty="0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BRDF </a:t>
            </a:r>
            <a:r>
              <a:rPr lang="cs-CZ" dirty="0" smtClean="0"/>
              <a:t>zrcadlového odrazu </a:t>
            </a:r>
            <a:r>
              <a:rPr lang="en-US" dirty="0" smtClean="0"/>
              <a:t>je delta-</a:t>
            </a:r>
            <a:r>
              <a:rPr lang="en-US" dirty="0" err="1" smtClean="0"/>
              <a:t>distribuce</a:t>
            </a:r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graphicFrame>
        <p:nvGraphicFramePr>
          <p:cNvPr id="259076" name="Object 4"/>
          <p:cNvGraphicFramePr>
            <a:graphicFrameLocks noChangeAspect="1"/>
          </p:cNvGraphicFramePr>
          <p:nvPr/>
        </p:nvGraphicFramePr>
        <p:xfrm>
          <a:off x="138113" y="2852738"/>
          <a:ext cx="8970962" cy="1736725"/>
        </p:xfrm>
        <a:graphic>
          <a:graphicData uri="http://schemas.openxmlformats.org/presentationml/2006/ole">
            <p:oleObj spid="_x0000_s281604" name="Equation" r:id="rId3" imgW="4965480" imgH="965160" progId="Equation.3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195736" cy="13407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Ideální zrcadlový lom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Ideální zrcadlový lom</a:t>
            </a:r>
            <a:endParaRPr lang="en-US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/>
          </a:p>
          <a:p>
            <a:endParaRPr lang="en-US"/>
          </a:p>
        </p:txBody>
      </p:sp>
      <p:pic>
        <p:nvPicPr>
          <p:cNvPr id="136198" name="Picture 6" descr="09F04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25538"/>
            <a:ext cx="4176713" cy="3133725"/>
          </a:xfrm>
          <a:prstGeom prst="rect">
            <a:avLst/>
          </a:prstGeom>
          <a:noFill/>
        </p:spPr>
      </p:pic>
      <p:pic>
        <p:nvPicPr>
          <p:cNvPr id="1361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125538"/>
            <a:ext cx="3097212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" y="1052736"/>
            <a:ext cx="8229600" cy="507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Bidirectional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reflectance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distribution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function</a:t>
            </a: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Dvousměrová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distribuční funkce odrazu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787685" y="2059409"/>
            <a:ext cx="5703887" cy="3025775"/>
            <a:chOff x="759" y="1258"/>
            <a:chExt cx="3593" cy="1906"/>
          </a:xfrm>
        </p:grpSpPr>
        <p:sp>
          <p:nvSpPr>
            <p:cNvPr id="1030" name="Oval 4"/>
            <p:cNvSpPr>
              <a:spLocks noChangeArrowheads="1"/>
            </p:cNvSpPr>
            <p:nvPr/>
          </p:nvSpPr>
          <p:spPr bwMode="auto">
            <a:xfrm rot="-3060000">
              <a:off x="3367" y="1591"/>
              <a:ext cx="88" cy="280"/>
            </a:xfrm>
            <a:prstGeom prst="ellipse">
              <a:avLst/>
            </a:prstGeom>
            <a:solidFill>
              <a:srgbClr val="C0FEF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1" name="Rectangle 5"/>
            <p:cNvSpPr>
              <a:spLocks noChangeArrowheads="1"/>
            </p:cNvSpPr>
            <p:nvPr/>
          </p:nvSpPr>
          <p:spPr bwMode="auto">
            <a:xfrm>
              <a:off x="3495" y="1834"/>
              <a:ext cx="445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 err="1" smtClean="0">
                  <a:latin typeface="+mj-lt"/>
                </a:rPr>
                <a:t>d</a:t>
              </a:r>
              <a:r>
                <a:rPr lang="cs-CZ" sz="2800" dirty="0" err="1" smtClean="0">
                  <a:latin typeface="Symbol" pitchFamily="18" charset="2"/>
                </a:rPr>
                <a:t>w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032" name="Rectangle 6"/>
            <p:cNvSpPr>
              <a:spLocks noChangeArrowheads="1"/>
            </p:cNvSpPr>
            <p:nvPr/>
          </p:nvSpPr>
          <p:spPr bwMode="auto">
            <a:xfrm>
              <a:off x="759" y="1738"/>
              <a:ext cx="719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 smtClean="0">
                  <a:latin typeface="+mn-lt"/>
                </a:rPr>
                <a:t>L</a:t>
              </a:r>
              <a:r>
                <a:rPr lang="cs-CZ" sz="2800" baseline="-25000" dirty="0" err="1" smtClean="0">
                  <a:latin typeface="+mn-lt"/>
                </a:rPr>
                <a:t>r</a:t>
              </a:r>
              <a:r>
                <a:rPr lang="cs-CZ" sz="2800" dirty="0" smtClean="0">
                  <a:latin typeface="+mn-lt"/>
                </a:rPr>
                <a:t>(</a:t>
              </a:r>
              <a:r>
                <a:rPr lang="cs-CZ" sz="2800" dirty="0" err="1" smtClean="0">
                  <a:latin typeface="Symbol" pitchFamily="18" charset="2"/>
                </a:rPr>
                <a:t>w</a:t>
              </a:r>
              <a:r>
                <a:rPr lang="cs-CZ" sz="2800" baseline="-25000" dirty="0" err="1" smtClean="0">
                  <a:latin typeface="+mn-lt"/>
                </a:rPr>
                <a:t>o</a:t>
              </a:r>
              <a:r>
                <a:rPr lang="cs-CZ" sz="2800" dirty="0" smtClean="0">
                  <a:latin typeface="+mn-lt"/>
                </a:rPr>
                <a:t>)</a:t>
              </a:r>
              <a:endParaRPr lang="cs-CZ" sz="2800" dirty="0">
                <a:latin typeface="+mn-lt"/>
              </a:endParaRPr>
            </a:p>
          </p:txBody>
        </p:sp>
        <p:sp>
          <p:nvSpPr>
            <p:cNvPr id="1033" name="Rectangle 7"/>
            <p:cNvSpPr>
              <a:spLocks noChangeArrowheads="1"/>
            </p:cNvSpPr>
            <p:nvPr/>
          </p:nvSpPr>
          <p:spPr bwMode="auto">
            <a:xfrm>
              <a:off x="1911" y="2122"/>
              <a:ext cx="31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 smtClean="0">
                  <a:latin typeface="Symbol" pitchFamily="18" charset="2"/>
                </a:rPr>
                <a:t>q</a:t>
              </a:r>
              <a:r>
                <a:rPr lang="cs-CZ" sz="2800" baseline="-25000" dirty="0" err="1" smtClean="0">
                  <a:latin typeface="+mj-lt"/>
                </a:rPr>
                <a:t>o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034" name="AutoShape 8"/>
            <p:cNvSpPr>
              <a:spLocks noChangeArrowheads="1"/>
            </p:cNvSpPr>
            <p:nvPr/>
          </p:nvSpPr>
          <p:spPr bwMode="auto">
            <a:xfrm>
              <a:off x="1972" y="2788"/>
              <a:ext cx="1144" cy="280"/>
            </a:xfrm>
            <a:prstGeom prst="parallelogram">
              <a:avLst>
                <a:gd name="adj" fmla="val 102086"/>
              </a:avLst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Line 9"/>
            <p:cNvSpPr>
              <a:spLocks noChangeShapeType="1"/>
            </p:cNvSpPr>
            <p:nvPr/>
          </p:nvSpPr>
          <p:spPr bwMode="auto">
            <a:xfrm flipV="1">
              <a:off x="2544" y="1389"/>
              <a:ext cx="0" cy="15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Rectangle 10"/>
            <p:cNvSpPr>
              <a:spLocks noChangeArrowheads="1"/>
            </p:cNvSpPr>
            <p:nvPr/>
          </p:nvSpPr>
          <p:spPr bwMode="auto">
            <a:xfrm>
              <a:off x="2562" y="1258"/>
              <a:ext cx="27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b="1" dirty="0" smtClean="0">
                  <a:latin typeface="+mj-lt"/>
                </a:rPr>
                <a:t>n</a:t>
              </a:r>
              <a:endParaRPr lang="cs-CZ" sz="2800" b="1" dirty="0">
                <a:latin typeface="+mj-lt"/>
              </a:endParaRPr>
            </a:p>
          </p:txBody>
        </p:sp>
        <p:sp>
          <p:nvSpPr>
            <p:cNvPr id="1037" name="Line 11"/>
            <p:cNvSpPr>
              <a:spLocks noChangeShapeType="1"/>
            </p:cNvSpPr>
            <p:nvPr/>
          </p:nvSpPr>
          <p:spPr bwMode="auto">
            <a:xfrm flipV="1">
              <a:off x="2549" y="220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Line 12"/>
            <p:cNvSpPr>
              <a:spLocks noChangeShapeType="1"/>
            </p:cNvSpPr>
            <p:nvPr/>
          </p:nvSpPr>
          <p:spPr bwMode="auto">
            <a:xfrm flipV="1">
              <a:off x="3077" y="148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Line 13"/>
            <p:cNvSpPr>
              <a:spLocks noChangeShapeType="1"/>
            </p:cNvSpPr>
            <p:nvPr/>
          </p:nvSpPr>
          <p:spPr bwMode="auto">
            <a:xfrm>
              <a:off x="2549" y="2928"/>
              <a:ext cx="95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Line 14"/>
            <p:cNvSpPr>
              <a:spLocks noChangeShapeType="1"/>
            </p:cNvSpPr>
            <p:nvPr/>
          </p:nvSpPr>
          <p:spPr bwMode="auto">
            <a:xfrm flipH="1">
              <a:off x="1389" y="2933"/>
              <a:ext cx="1159" cy="2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Line 15"/>
            <p:cNvSpPr>
              <a:spLocks noChangeShapeType="1"/>
            </p:cNvSpPr>
            <p:nvPr/>
          </p:nvSpPr>
          <p:spPr bwMode="auto">
            <a:xfrm flipH="1" flipV="1">
              <a:off x="957" y="2157"/>
              <a:ext cx="1591" cy="7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Rectangle 16"/>
            <p:cNvSpPr>
              <a:spLocks noChangeArrowheads="1"/>
            </p:cNvSpPr>
            <p:nvPr/>
          </p:nvSpPr>
          <p:spPr bwMode="auto">
            <a:xfrm>
              <a:off x="3687" y="1306"/>
              <a:ext cx="665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smtClean="0">
                  <a:latin typeface="+mj-lt"/>
                </a:rPr>
                <a:t>L</a:t>
              </a:r>
              <a:r>
                <a:rPr lang="cs-CZ" sz="2800" baseline="-25000" dirty="0" smtClean="0">
                  <a:latin typeface="+mj-lt"/>
                </a:rPr>
                <a:t>i</a:t>
              </a:r>
              <a:r>
                <a:rPr lang="cs-CZ" sz="2800" dirty="0" smtClean="0">
                  <a:latin typeface="+mj-lt"/>
                </a:rPr>
                <a:t>(</a:t>
              </a:r>
              <a:r>
                <a:rPr lang="cs-CZ" sz="2800" dirty="0" err="1" smtClean="0">
                  <a:latin typeface="Symbol" pitchFamily="18" charset="2"/>
                </a:rPr>
                <a:t>w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r>
                <a:rPr lang="cs-CZ" sz="2800" dirty="0" smtClean="0">
                  <a:latin typeface="+mj-lt"/>
                </a:rPr>
                <a:t>)</a:t>
              </a:r>
              <a:endParaRPr lang="cs-CZ" sz="2800" dirty="0">
                <a:latin typeface="+mj-lt"/>
              </a:endParaRPr>
            </a:p>
          </p:txBody>
        </p:sp>
        <p:sp>
          <p:nvSpPr>
            <p:cNvPr id="1043" name="Arc 17"/>
            <p:cNvSpPr>
              <a:spLocks/>
            </p:cNvSpPr>
            <p:nvPr/>
          </p:nvSpPr>
          <p:spPr bwMode="auto">
            <a:xfrm>
              <a:off x="2545" y="2405"/>
              <a:ext cx="303" cy="524"/>
            </a:xfrm>
            <a:custGeom>
              <a:avLst/>
              <a:gdLst>
                <a:gd name="T0" fmla="*/ 0 w 12494"/>
                <a:gd name="T1" fmla="*/ 0 h 21600"/>
                <a:gd name="T2" fmla="*/ 303 w 12494"/>
                <a:gd name="T3" fmla="*/ 96 h 21600"/>
                <a:gd name="T4" fmla="*/ 1 w 12494"/>
                <a:gd name="T5" fmla="*/ 524 h 21600"/>
                <a:gd name="T6" fmla="*/ 0 60000 65536"/>
                <a:gd name="T7" fmla="*/ 0 60000 65536"/>
                <a:gd name="T8" fmla="*/ 0 60000 65536"/>
                <a:gd name="T9" fmla="*/ 0 w 12494"/>
                <a:gd name="T10" fmla="*/ 0 h 21600"/>
                <a:gd name="T11" fmla="*/ 12494 w 1249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94" h="21600" fill="none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</a:path>
                <a:path w="12494" h="21600" stroke="0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  <a:lnTo>
                    <a:pt x="41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Rectangle 18"/>
            <p:cNvSpPr>
              <a:spLocks noChangeArrowheads="1"/>
            </p:cNvSpPr>
            <p:nvPr/>
          </p:nvSpPr>
          <p:spPr bwMode="auto">
            <a:xfrm>
              <a:off x="2517" y="2062"/>
              <a:ext cx="278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 smtClean="0">
                  <a:latin typeface="Symbol" pitchFamily="18" charset="2"/>
                </a:rPr>
                <a:t>q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045" name="Arc 19"/>
            <p:cNvSpPr>
              <a:spLocks/>
            </p:cNvSpPr>
            <p:nvPr/>
          </p:nvSpPr>
          <p:spPr bwMode="auto">
            <a:xfrm>
              <a:off x="2074" y="2405"/>
              <a:ext cx="471" cy="524"/>
            </a:xfrm>
            <a:custGeom>
              <a:avLst/>
              <a:gdLst>
                <a:gd name="T0" fmla="*/ 0 w 19434"/>
                <a:gd name="T1" fmla="*/ 295 h 21599"/>
                <a:gd name="T2" fmla="*/ 465 w 19434"/>
                <a:gd name="T3" fmla="*/ 0 h 21599"/>
                <a:gd name="T4" fmla="*/ 471 w 19434"/>
                <a:gd name="T5" fmla="*/ 524 h 21599"/>
                <a:gd name="T6" fmla="*/ 0 60000 65536"/>
                <a:gd name="T7" fmla="*/ 0 60000 65536"/>
                <a:gd name="T8" fmla="*/ 0 60000 65536"/>
                <a:gd name="T9" fmla="*/ 0 w 19434"/>
                <a:gd name="T10" fmla="*/ 0 h 21599"/>
                <a:gd name="T11" fmla="*/ 19434 w 19434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34" h="21599" fill="none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</a:path>
                <a:path w="19434" h="21599" stroke="0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  <a:lnTo>
                    <a:pt x="19434" y="21599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Line 20"/>
            <p:cNvSpPr>
              <a:spLocks noChangeShapeType="1"/>
            </p:cNvSpPr>
            <p:nvPr/>
          </p:nvSpPr>
          <p:spPr bwMode="auto">
            <a:xfrm flipH="1">
              <a:off x="2541" y="1661"/>
              <a:ext cx="756" cy="12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Line 21"/>
            <p:cNvSpPr>
              <a:spLocks noChangeShapeType="1"/>
            </p:cNvSpPr>
            <p:nvPr/>
          </p:nvSpPr>
          <p:spPr bwMode="auto">
            <a:xfrm flipH="1">
              <a:off x="2541" y="1838"/>
              <a:ext cx="982" cy="10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08547" name="Object 3"/>
          <p:cNvGraphicFramePr>
            <a:graphicFrameLocks noChangeAspect="1"/>
          </p:cNvGraphicFramePr>
          <p:nvPr/>
        </p:nvGraphicFramePr>
        <p:xfrm>
          <a:off x="762000" y="5229672"/>
          <a:ext cx="7620000" cy="1036637"/>
        </p:xfrm>
        <a:graphic>
          <a:graphicData uri="http://schemas.openxmlformats.org/presentationml/2006/ole">
            <p:oleObj spid="_x0000_s108547" name="Rovnice" r:id="rId4" imgW="3162240" imgH="431640" progId="Equation.3">
              <p:embed/>
            </p:oleObj>
          </a:graphicData>
        </a:graphic>
      </p:graphicFrame>
      <p:sp>
        <p:nvSpPr>
          <p:cNvPr id="27" name="Rectangle 26"/>
          <p:cNvSpPr/>
          <p:nvPr/>
        </p:nvSpPr>
        <p:spPr>
          <a:xfrm>
            <a:off x="539552" y="5157192"/>
            <a:ext cx="806489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BRDF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6855505" y="3501008"/>
            <a:ext cx="576064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359561" y="3645024"/>
            <a:ext cx="16049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„</a:t>
            </a:r>
            <a:r>
              <a:rPr lang="en-US" sz="2200" b="1" dirty="0" smtClean="0">
                <a:latin typeface="+mn-lt"/>
              </a:rPr>
              <a:t>i</a:t>
            </a:r>
            <a:r>
              <a:rPr lang="en-US" sz="2200" dirty="0" smtClean="0">
                <a:latin typeface="+mn-lt"/>
              </a:rPr>
              <a:t>ncoming“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7535109" y="4061306"/>
            <a:ext cx="122413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483305" y="2132856"/>
            <a:ext cx="2123728" cy="864096"/>
            <a:chOff x="504056" y="3933056"/>
            <a:chExt cx="2123728" cy="864096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1907704" y="4221088"/>
              <a:ext cx="720080" cy="5760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04056" y="3933056"/>
              <a:ext cx="15456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+mn-lt"/>
                </a:rPr>
                <a:t>„</a:t>
              </a:r>
              <a:r>
                <a:rPr lang="cs-CZ" sz="2200" b="1" dirty="0" err="1" smtClean="0">
                  <a:latin typeface="+mn-lt"/>
                </a:rPr>
                <a:t>o</a:t>
              </a:r>
              <a:r>
                <a:rPr lang="cs-CZ" sz="2200" dirty="0" err="1" smtClean="0">
                  <a:latin typeface="+mn-lt"/>
                </a:rPr>
                <a:t>utgoing</a:t>
              </a:r>
              <a:r>
                <a:rPr lang="en-US" sz="2200" dirty="0" smtClean="0">
                  <a:latin typeface="+mn-lt"/>
                </a:rPr>
                <a:t>“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79604" y="4349338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216430" y="3356992"/>
            <a:ext cx="1886547" cy="862935"/>
            <a:chOff x="504056" y="3501008"/>
            <a:chExt cx="1886547" cy="862935"/>
          </a:xfrm>
        </p:grpSpPr>
        <p:cxnSp>
          <p:nvCxnSpPr>
            <p:cNvPr id="41" name="Straight Arrow Connector 40"/>
            <p:cNvCxnSpPr/>
            <p:nvPr/>
          </p:nvCxnSpPr>
          <p:spPr>
            <a:xfrm flipV="1">
              <a:off x="2016224" y="3501008"/>
              <a:ext cx="374379" cy="5760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504056" y="3933056"/>
              <a:ext cx="153118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+mn-lt"/>
                </a:rPr>
                <a:t>„</a:t>
              </a:r>
              <a:r>
                <a:rPr lang="cs-CZ" sz="2200" b="1" dirty="0" err="1" smtClean="0">
                  <a:latin typeface="+mn-lt"/>
                </a:rPr>
                <a:t>r</a:t>
              </a:r>
              <a:r>
                <a:rPr lang="cs-CZ" sz="2200" dirty="0" err="1" smtClean="0">
                  <a:latin typeface="+mn-lt"/>
                </a:rPr>
                <a:t>eflected</a:t>
              </a:r>
              <a:r>
                <a:rPr lang="en-US" sz="2200" dirty="0" smtClean="0">
                  <a:latin typeface="+mn-lt"/>
                </a:rPr>
                <a:t>“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79604" y="4349338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Zástupný symbol pro číslo snímku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44" name="Zástupný symbol pro zápatí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Ideální zrcadlový lom</a:t>
            </a:r>
            <a:endParaRPr lang="en-US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Index </a:t>
            </a:r>
            <a:r>
              <a:rPr lang="en-US" b="1" dirty="0" err="1"/>
              <a:t>lomu</a:t>
            </a:r>
            <a:r>
              <a:rPr lang="en-US" b="1" dirty="0"/>
              <a:t> </a:t>
            </a:r>
            <a:r>
              <a:rPr lang="cs-CZ" b="1" i="1" dirty="0" smtClean="0">
                <a:latin typeface="Symbol" pitchFamily="18" charset="2"/>
              </a:rPr>
              <a:t>h</a:t>
            </a:r>
            <a:r>
              <a:rPr lang="cs-CZ" b="1" dirty="0" smtClean="0"/>
              <a:t> </a:t>
            </a:r>
            <a:r>
              <a:rPr lang="en-US" dirty="0" smtClean="0"/>
              <a:t>(</a:t>
            </a:r>
            <a:r>
              <a:rPr lang="cs-CZ" dirty="0"/>
              <a:t>voda 1.33, </a:t>
            </a:r>
            <a:r>
              <a:rPr lang="en-US" dirty="0" err="1"/>
              <a:t>sklo</a:t>
            </a:r>
            <a:r>
              <a:rPr lang="cs-CZ" dirty="0"/>
              <a:t> </a:t>
            </a:r>
            <a:r>
              <a:rPr lang="en-US" dirty="0"/>
              <a:t>1.6, </a:t>
            </a:r>
            <a:r>
              <a:rPr lang="en-US" dirty="0" err="1"/>
              <a:t>diamant</a:t>
            </a:r>
            <a:r>
              <a:rPr lang="cs-CZ" dirty="0"/>
              <a:t> 2.4</a:t>
            </a:r>
            <a:r>
              <a:rPr lang="en-US" dirty="0" smtClean="0"/>
              <a:t>)</a:t>
            </a:r>
            <a:endParaRPr lang="cs-CZ" dirty="0" smtClean="0"/>
          </a:p>
          <a:p>
            <a:pPr lvl="1"/>
            <a:r>
              <a:rPr lang="cs-CZ" dirty="0" smtClean="0"/>
              <a:t>Závisí na vlnové délce světla</a:t>
            </a:r>
            <a:r>
              <a:rPr lang="en-US" dirty="0" smtClean="0"/>
              <a:t>!!!</a:t>
            </a:r>
            <a:endParaRPr lang="cs-CZ" dirty="0"/>
          </a:p>
          <a:p>
            <a:endParaRPr lang="cs-CZ" dirty="0" smtClean="0"/>
          </a:p>
          <a:p>
            <a:r>
              <a:rPr lang="en-US" b="1" dirty="0" smtClean="0"/>
              <a:t>Snell</a:t>
            </a:r>
            <a:r>
              <a:rPr lang="cs-CZ" b="1" dirty="0"/>
              <a:t>ů</a:t>
            </a:r>
            <a:r>
              <a:rPr lang="en-US" b="1" dirty="0"/>
              <a:t>v z</a:t>
            </a:r>
            <a:r>
              <a:rPr lang="cs-CZ" b="1" dirty="0"/>
              <a:t>á</a:t>
            </a:r>
            <a:r>
              <a:rPr lang="en-US" b="1" dirty="0" err="1" smtClean="0"/>
              <a:t>kon</a:t>
            </a:r>
            <a:endParaRPr lang="en-US" b="1" dirty="0"/>
          </a:p>
          <a:p>
            <a:pPr lvl="1"/>
            <a:endParaRPr lang="en-US" dirty="0">
              <a:solidFill>
                <a:srgbClr val="00FF00"/>
              </a:solidFill>
            </a:endParaRP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10596" name="Object 4"/>
          <p:cNvGraphicFramePr>
            <a:graphicFrameLocks noChangeAspect="1"/>
          </p:cNvGraphicFramePr>
          <p:nvPr/>
        </p:nvGraphicFramePr>
        <p:xfrm>
          <a:off x="1259632" y="3420294"/>
          <a:ext cx="2482850" cy="512762"/>
        </p:xfrm>
        <a:graphic>
          <a:graphicData uri="http://schemas.openxmlformats.org/presentationml/2006/ole">
            <p:oleObj spid="_x0000_s254978" name="Rovnice" r:id="rId3" imgW="1168200" imgH="241200" progId="Equation.3">
              <p:embed/>
            </p:oleObj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4644008" y="2718878"/>
            <a:ext cx="3888681" cy="3878474"/>
            <a:chOff x="5724525" y="3573016"/>
            <a:chExt cx="3024188" cy="3016250"/>
          </a:xfrm>
        </p:grpSpPr>
        <p:pic>
          <p:nvPicPr>
            <p:cNvPr id="110602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4525" y="3573016"/>
              <a:ext cx="3024188" cy="301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0603" name="Text Box 11"/>
            <p:cNvSpPr txBox="1">
              <a:spLocks noChangeArrowheads="1"/>
            </p:cNvSpPr>
            <p:nvPr/>
          </p:nvSpPr>
          <p:spPr bwMode="auto">
            <a:xfrm>
              <a:off x="5867400" y="4508500"/>
              <a:ext cx="4127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h</a:t>
              </a:r>
              <a:r>
                <a:rPr lang="cs-CZ" baseline="-25000"/>
                <a:t>i</a:t>
              </a:r>
            </a:p>
          </p:txBody>
        </p:sp>
        <p:sp>
          <p:nvSpPr>
            <p:cNvPr id="110605" name="Text Box 13"/>
            <p:cNvSpPr txBox="1">
              <a:spLocks noChangeArrowheads="1"/>
            </p:cNvSpPr>
            <p:nvPr/>
          </p:nvSpPr>
          <p:spPr bwMode="auto">
            <a:xfrm>
              <a:off x="5867400" y="5229225"/>
              <a:ext cx="4810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h</a:t>
              </a:r>
              <a:r>
                <a:rPr lang="cs-CZ" baseline="-25000"/>
                <a:t>o</a:t>
              </a:r>
            </a:p>
          </p:txBody>
        </p:sp>
        <p:sp>
          <p:nvSpPr>
            <p:cNvPr id="110606" name="Text Box 14"/>
            <p:cNvSpPr txBox="1">
              <a:spLocks noChangeArrowheads="1"/>
            </p:cNvSpPr>
            <p:nvPr/>
          </p:nvSpPr>
          <p:spPr bwMode="auto">
            <a:xfrm>
              <a:off x="6011863" y="3933825"/>
              <a:ext cx="438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w</a:t>
              </a:r>
              <a:r>
                <a:rPr lang="cs-CZ" baseline="-25000"/>
                <a:t>i</a:t>
              </a:r>
            </a:p>
          </p:txBody>
        </p:sp>
        <p:sp>
          <p:nvSpPr>
            <p:cNvPr id="110607" name="Text Box 15"/>
            <p:cNvSpPr txBox="1">
              <a:spLocks noChangeArrowheads="1"/>
            </p:cNvSpPr>
            <p:nvPr/>
          </p:nvSpPr>
          <p:spPr bwMode="auto">
            <a:xfrm>
              <a:off x="7308850" y="5876925"/>
              <a:ext cx="5064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w</a:t>
              </a:r>
              <a:r>
                <a:rPr lang="cs-CZ" baseline="-25000"/>
                <a:t>o</a:t>
              </a:r>
            </a:p>
          </p:txBody>
        </p:sp>
      </p:grp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Ideální zrcadlový lom</a:t>
            </a:r>
            <a:endParaRPr lang="en-US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/>
              <a:t>Směr </a:t>
            </a:r>
            <a:r>
              <a:rPr lang="cs-CZ" b="1" dirty="0"/>
              <a:t>lomeného paprsku</a:t>
            </a:r>
            <a:r>
              <a:rPr lang="cs-CZ" dirty="0" smtClean="0"/>
              <a:t>:</a:t>
            </a:r>
            <a:endParaRPr lang="cs-CZ" dirty="0"/>
          </a:p>
          <a:p>
            <a:endParaRPr lang="en-US" dirty="0"/>
          </a:p>
        </p:txBody>
      </p:sp>
      <p:graphicFrame>
        <p:nvGraphicFramePr>
          <p:cNvPr id="110598" name="Object 6"/>
          <p:cNvGraphicFramePr>
            <a:graphicFrameLocks noChangeAspect="1"/>
          </p:cNvGraphicFramePr>
          <p:nvPr/>
        </p:nvGraphicFramePr>
        <p:xfrm>
          <a:off x="1144588" y="2132856"/>
          <a:ext cx="6694487" cy="669925"/>
        </p:xfrm>
        <a:graphic>
          <a:graphicData uri="http://schemas.openxmlformats.org/presentationml/2006/ole">
            <p:oleObj spid="_x0000_s103428" name="Rovnice" r:id="rId3" imgW="2920680" imgH="291960" progId="Equation.3">
              <p:embed/>
            </p:oleObj>
          </a:graphicData>
        </a:graphic>
      </p:graphicFrame>
      <p:graphicFrame>
        <p:nvGraphicFramePr>
          <p:cNvPr id="110599" name="Object 7"/>
          <p:cNvGraphicFramePr>
            <a:graphicFrameLocks noChangeAspect="1"/>
          </p:cNvGraphicFramePr>
          <p:nvPr/>
        </p:nvGraphicFramePr>
        <p:xfrm>
          <a:off x="1259632" y="2852936"/>
          <a:ext cx="1133475" cy="917575"/>
        </p:xfrm>
        <a:graphic>
          <a:graphicData uri="http://schemas.openxmlformats.org/presentationml/2006/ole">
            <p:oleObj spid="_x0000_s103429" name="Rovnice" r:id="rId4" imgW="533160" imgH="431640" progId="Equation.3">
              <p:embed/>
            </p:oleObj>
          </a:graphicData>
        </a:graphic>
      </p:graphicFrame>
      <p:sp>
        <p:nvSpPr>
          <p:cNvPr id="26" name="Left Brace 25"/>
          <p:cNvSpPr/>
          <p:nvPr/>
        </p:nvSpPr>
        <p:spPr>
          <a:xfrm rot="16200000">
            <a:off x="6048164" y="1808821"/>
            <a:ext cx="288032" cy="237626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582166" y="3212977"/>
            <a:ext cx="33345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200" dirty="0" smtClean="0">
                <a:latin typeface="+mn-lt"/>
              </a:rPr>
              <a:t>pokud </a:t>
            </a:r>
            <a:r>
              <a:rPr lang="en-US" sz="2200" dirty="0" smtClean="0">
                <a:latin typeface="+mn-lt"/>
              </a:rPr>
              <a:t>&lt; 0</a:t>
            </a:r>
            <a:r>
              <a:rPr lang="cs-CZ" sz="2200" dirty="0" smtClean="0">
                <a:latin typeface="+mn-lt"/>
              </a:rPr>
              <a:t>, </a:t>
            </a:r>
            <a:r>
              <a:rPr lang="cs-CZ" sz="2200" b="1" dirty="0" smtClean="0">
                <a:latin typeface="+mn-lt"/>
              </a:rPr>
              <a:t>úplný odraz</a:t>
            </a:r>
            <a:endParaRPr lang="en-US" sz="2200" b="1" dirty="0" smtClean="0">
              <a:latin typeface="+mn-lt"/>
            </a:endParaRPr>
          </a:p>
          <a:p>
            <a:pPr algn="ctr"/>
            <a:r>
              <a:rPr lang="en-US" sz="2200" dirty="0" smtClean="0">
                <a:latin typeface="+mn-lt"/>
              </a:rPr>
              <a:t>(total internal reflection)</a:t>
            </a:r>
            <a:endParaRPr lang="cs-CZ" sz="2200" dirty="0" smtClean="0">
              <a:latin typeface="+mn-lt"/>
            </a:endParaRPr>
          </a:p>
          <a:p>
            <a:pPr algn="ctr"/>
            <a:endParaRPr lang="cs-CZ" sz="2200" dirty="0" smtClean="0">
              <a:latin typeface="+mn-lt"/>
            </a:endParaRPr>
          </a:p>
          <a:p>
            <a:r>
              <a:rPr lang="cs-CZ" sz="2200" b="1" dirty="0" smtClean="0">
                <a:latin typeface="+mn-lt"/>
              </a:rPr>
              <a:t>Kritický úhel</a:t>
            </a:r>
            <a:r>
              <a:rPr lang="cs-CZ" sz="2200" dirty="0" smtClean="0">
                <a:latin typeface="+mn-lt"/>
              </a:rPr>
              <a:t>:</a:t>
            </a:r>
            <a:endParaRPr lang="en-US" sz="2200" dirty="0" smtClean="0">
              <a:latin typeface="+mn-lt"/>
            </a:endParaRPr>
          </a:p>
        </p:txBody>
      </p:sp>
      <p:graphicFrame>
        <p:nvGraphicFramePr>
          <p:cNvPr id="103430" name="Object 6"/>
          <p:cNvGraphicFramePr>
            <a:graphicFrameLocks noChangeAspect="1"/>
          </p:cNvGraphicFramePr>
          <p:nvPr/>
        </p:nvGraphicFramePr>
        <p:xfrm>
          <a:off x="5292080" y="4851747"/>
          <a:ext cx="2347912" cy="1025525"/>
        </p:xfrm>
        <a:graphic>
          <a:graphicData uri="http://schemas.openxmlformats.org/presentationml/2006/ole">
            <p:oleObj spid="_x0000_s103430" name="Rovnice" r:id="rId5" imgW="1104840" imgH="482400" progId="Equation.3">
              <p:embed/>
            </p:oleObj>
          </a:graphicData>
        </a:graphic>
      </p:graphicFrame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996300"/>
            <a:ext cx="3233936" cy="238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H="1">
            <a:off x="3995936" y="3645024"/>
            <a:ext cx="648072" cy="3600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-401704" y="5090336"/>
            <a:ext cx="164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+mn-lt"/>
              </a:rPr>
              <a:t>zdroj: </a:t>
            </a:r>
            <a:r>
              <a:rPr lang="cs-CZ" sz="1600" dirty="0" err="1" smtClean="0">
                <a:latin typeface="+mn-lt"/>
              </a:rPr>
              <a:t>wikipedia</a:t>
            </a:r>
            <a:endParaRPr lang="en-US" sz="1600" dirty="0" smtClean="0">
              <a:latin typeface="+mn-lt"/>
            </a:endParaRPr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Ideální zrcadlový lom</a:t>
            </a:r>
            <a:endParaRPr lang="en-US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 smtClean="0"/>
          </a:p>
          <a:p>
            <a:r>
              <a:rPr lang="cs-CZ" b="1" dirty="0" smtClean="0"/>
              <a:t>Změna radiance</a:t>
            </a:r>
          </a:p>
          <a:p>
            <a:pPr lvl="1"/>
            <a:r>
              <a:rPr lang="cs-CZ" dirty="0" smtClean="0"/>
              <a:t>Ze zachování energie (toku)</a:t>
            </a:r>
          </a:p>
          <a:p>
            <a:pPr lvl="1"/>
            <a:r>
              <a:rPr lang="cs-CZ" dirty="0" smtClean="0"/>
              <a:t>Při přechodu světla z řidšího do hustšího prostředí je světlo „stlačeno“ =</a:t>
            </a:r>
            <a:r>
              <a:rPr lang="en-US" dirty="0" smtClean="0"/>
              <a:t>&gt; </a:t>
            </a:r>
            <a:r>
              <a:rPr lang="en-US" dirty="0" err="1" smtClean="0"/>
              <a:t>vy</a:t>
            </a:r>
            <a:r>
              <a:rPr lang="cs-CZ" dirty="0" err="1" smtClean="0"/>
              <a:t>šší</a:t>
            </a:r>
            <a:r>
              <a:rPr lang="cs-CZ" dirty="0" smtClean="0"/>
              <a:t> radiance</a:t>
            </a:r>
          </a:p>
          <a:p>
            <a:pPr lvl="1"/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10597" name="Object 5"/>
          <p:cNvGraphicFramePr>
            <a:graphicFrameLocks noChangeAspect="1"/>
          </p:cNvGraphicFramePr>
          <p:nvPr/>
        </p:nvGraphicFramePr>
        <p:xfrm>
          <a:off x="3923928" y="4149080"/>
          <a:ext cx="1430338" cy="971550"/>
        </p:xfrm>
        <a:graphic>
          <a:graphicData uri="http://schemas.openxmlformats.org/presentationml/2006/ole">
            <p:oleObj spid="_x0000_s256002" name="Rovnice" r:id="rId3" imgW="672840" imgH="457200" progId="Equation.3">
              <p:embed/>
            </p:oleObj>
          </a:graphicData>
        </a:graphic>
      </p:graphicFrame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Ideální zrcadlový </a:t>
            </a:r>
            <a:r>
              <a:rPr lang="cs-CZ" dirty="0" smtClean="0"/>
              <a:t>lom – BRDF</a:t>
            </a:r>
            <a:endParaRPr lang="en-US" dirty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 smtClean="0"/>
          </a:p>
          <a:p>
            <a:pPr lvl="1"/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295275" y="3306763"/>
          <a:ext cx="8413750" cy="914400"/>
        </p:xfrm>
        <a:graphic>
          <a:graphicData uri="http://schemas.openxmlformats.org/presentationml/2006/ole">
            <p:oleObj spid="_x0000_s282627" name="Equation" r:id="rId3" imgW="4190760" imgH="457200" progId="Equation.3">
              <p:embed/>
            </p:oleObj>
          </a:graphicData>
        </a:graphic>
      </p:graphicFrame>
      <p:cxnSp>
        <p:nvCxnSpPr>
          <p:cNvPr id="8" name="Přímá spojovací šipka 7"/>
          <p:cNvCxnSpPr/>
          <p:nvPr/>
        </p:nvCxnSpPr>
        <p:spPr>
          <a:xfrm rot="5400000">
            <a:off x="3239853" y="2168859"/>
            <a:ext cx="1584176" cy="10801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355976" y="1556792"/>
            <a:ext cx="48045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smtClean="0">
                <a:latin typeface="+mn-lt"/>
              </a:rPr>
              <a:t>Transmitance z Fresnelových vzorců</a:t>
            </a:r>
            <a:endParaRPr lang="en-US" sz="2200" dirty="0" smtClean="0">
              <a:latin typeface="+mn-lt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rot="16200000" flipH="1">
            <a:off x="1799692" y="2672916"/>
            <a:ext cx="1008112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971600" y="1988840"/>
            <a:ext cx="21932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smtClean="0">
                <a:latin typeface="+mn-lt"/>
              </a:rPr>
              <a:t>Změna radiance</a:t>
            </a:r>
            <a:endParaRPr lang="en-US" sz="2200" dirty="0" smtClean="0">
              <a:latin typeface="+mn-lt"/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rot="5400000">
            <a:off x="5364088" y="2852936"/>
            <a:ext cx="864099" cy="2880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4963553" y="2134017"/>
            <a:ext cx="19127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err="1" smtClean="0">
                <a:latin typeface="+mn-lt"/>
              </a:rPr>
              <a:t>Snellův</a:t>
            </a:r>
            <a:r>
              <a:rPr lang="cs-CZ" sz="2200" dirty="0" smtClean="0">
                <a:latin typeface="+mn-lt"/>
              </a:rPr>
              <a:t> zákon</a:t>
            </a:r>
            <a:endParaRPr lang="en-US" sz="2200" dirty="0" smtClean="0">
              <a:latin typeface="+mn-lt"/>
            </a:endParaRPr>
          </a:p>
        </p:txBody>
      </p:sp>
      <p:cxnSp>
        <p:nvCxnSpPr>
          <p:cNvPr id="19" name="Přímá spojovací šipka 18"/>
          <p:cNvCxnSpPr>
            <a:stCxn id="21" idx="0"/>
          </p:cNvCxnSpPr>
          <p:nvPr/>
        </p:nvCxnSpPr>
        <p:spPr>
          <a:xfrm rot="5400000" flipH="1" flipV="1">
            <a:off x="6173096" y="4021982"/>
            <a:ext cx="1728192" cy="11182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812091" y="5445224"/>
            <a:ext cx="53319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smtClean="0">
                <a:latin typeface="+mn-lt"/>
              </a:rPr>
              <a:t>Lomený paprsek zůstává v rovině dopadu</a:t>
            </a:r>
            <a:endParaRPr lang="en-US" sz="2200" dirty="0" smtClean="0"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Fresnelovy rovnice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Fresnelovy </a:t>
            </a:r>
            <a:r>
              <a:rPr lang="cs-CZ" dirty="0" smtClean="0"/>
              <a:t>rovnice</a:t>
            </a:r>
            <a:endParaRPr lang="en-US" dirty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/>
              <a:t>Čti </a:t>
            </a:r>
            <a:r>
              <a:rPr lang="en-US" dirty="0"/>
              <a:t>[</a:t>
            </a:r>
            <a:r>
              <a:rPr lang="cs-CZ" dirty="0" err="1"/>
              <a:t>frenel</a:t>
            </a:r>
            <a:r>
              <a:rPr lang="en-US" dirty="0"/>
              <a:t>]</a:t>
            </a:r>
            <a:endParaRPr lang="cs-CZ" dirty="0"/>
          </a:p>
          <a:p>
            <a:pPr>
              <a:lnSpc>
                <a:spcPct val="90000"/>
              </a:lnSpc>
            </a:pPr>
            <a:r>
              <a:rPr lang="cs-CZ" dirty="0"/>
              <a:t>Poměr lomeného a odraženého světla závisí na směru pohledu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Shora – více lomeného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Ze strany – více odraženého</a:t>
            </a:r>
          </a:p>
          <a:p>
            <a:pPr>
              <a:lnSpc>
                <a:spcPct val="90000"/>
              </a:lnSpc>
            </a:pPr>
            <a:r>
              <a:rPr lang="cs-CZ" dirty="0"/>
              <a:t>Důležité pro realistický </a:t>
            </a:r>
            <a:r>
              <a:rPr lang="cs-CZ" dirty="0" err="1"/>
              <a:t>rendering</a:t>
            </a:r>
            <a:r>
              <a:rPr lang="cs-CZ" dirty="0"/>
              <a:t> skla nebo vody, ale i jiných lesklých materiálů</a:t>
            </a:r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cs-CZ" dirty="0"/>
              <a:t>Neplést s Fresnelovými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čočkami</a:t>
            </a:r>
            <a:br>
              <a:rPr lang="cs-CZ" dirty="0"/>
            </a:br>
            <a:r>
              <a:rPr lang="cs-CZ" dirty="0"/>
              <a:t>(používají se pro majáky)</a:t>
            </a:r>
            <a:endParaRPr lang="en-US" dirty="0"/>
          </a:p>
        </p:txBody>
      </p:sp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188" y="404813"/>
            <a:ext cx="10001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4402138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1500" y="4221163"/>
            <a:ext cx="20828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Fresnelovy rovnice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Dielektrika</a:t>
            </a:r>
            <a:endParaRPr lang="en-US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pic>
        <p:nvPicPr>
          <p:cNvPr id="306178" name="Picture 2" descr="http://upload.wikimedia.org/wikipedia/commons/thumb/8/89/Fresnel1.svg/300px-Fresnel1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844" y="2892152"/>
            <a:ext cx="2857500" cy="1905000"/>
          </a:xfrm>
          <a:prstGeom prst="rect">
            <a:avLst/>
          </a:prstGeom>
          <a:noFill/>
        </p:spPr>
      </p:pic>
      <p:pic>
        <p:nvPicPr>
          <p:cNvPr id="306180" name="Picture 4" descr="R_\mathrm{s} = &#10;\left|\frac{n_1\cos\theta_{\mathrm{i}}-n_2\cos\theta_{\mathrm{t}}}{n_1\cos\theta_{\mathrm{i}}+n_2\cos\theta_{\mathrm{t}}}\right|^2&#10;=\left|\frac{n_1\cos\theta_{\mathrm{i}}-n_2\sqrt{1-\left(\frac{n_1}{n_2} \sin\theta_{\mathrm{i}}\right)^2}}{n_1\cos\theta_{\mathrm{i}}+n_2\sqrt{1-\left(\frac{n_1}{n_2} \sin\theta_{\mathrm{i}}\right)^2}}\right|^2"/>
          <p:cNvPicPr>
            <a:picLocks noChangeAspect="1" noChangeArrowheads="1"/>
          </p:cNvPicPr>
          <p:nvPr/>
        </p:nvPicPr>
        <p:blipFill>
          <a:blip r:embed="rId3" cstate="print"/>
          <a:srcRect r="56681"/>
          <a:stretch>
            <a:fillRect/>
          </a:stretch>
        </p:blipFill>
        <p:spPr bwMode="auto">
          <a:xfrm>
            <a:off x="971600" y="2276872"/>
            <a:ext cx="2678687" cy="1211580"/>
          </a:xfrm>
          <a:prstGeom prst="rect">
            <a:avLst/>
          </a:prstGeom>
          <a:noFill/>
        </p:spPr>
      </p:pic>
      <p:pic>
        <p:nvPicPr>
          <p:cNvPr id="306182" name="Picture 6" descr="R_\mathrm{p} =&#10;\left|\frac{n_1\cos\theta_{\mathrm{t}}-n_2\cos\theta_{\mathrm{i}}}{n_1\cos\theta_{\mathrm{t}}+n_2\cos\theta_{\mathrm{i}}}\right|^2&#10;=\left|\frac{n_1\sqrt{1-\left(\frac{n_1}{n_2} \sin\theta_{\mathrm{i}}\right)^2}-n_2\cos\theta_{\mathrm{i}}}{n_1\sqrt{1-\left(\frac{n_1}{n_2} \sin\theta_{\mathrm{i}}\right)^2}+n_2\cos\theta_{\mathrm{i}}}\right|^2"/>
          <p:cNvPicPr>
            <a:picLocks noChangeAspect="1" noChangeArrowheads="1"/>
          </p:cNvPicPr>
          <p:nvPr/>
        </p:nvPicPr>
        <p:blipFill>
          <a:blip r:embed="rId4" cstate="print"/>
          <a:srcRect r="56920"/>
          <a:stretch>
            <a:fillRect/>
          </a:stretch>
        </p:blipFill>
        <p:spPr bwMode="auto">
          <a:xfrm>
            <a:off x="971600" y="3153524"/>
            <a:ext cx="2678680" cy="1211580"/>
          </a:xfrm>
          <a:prstGeom prst="rect">
            <a:avLst/>
          </a:prstGeom>
          <a:noFill/>
        </p:spPr>
      </p:pic>
      <p:pic>
        <p:nvPicPr>
          <p:cNvPr id="306184" name="Picture 8" descr="R = \frac{R_s+R_p}{2}\,\!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581128"/>
            <a:ext cx="1303020" cy="468630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7308304" y="5805264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+mn-lt"/>
              </a:rPr>
              <a:t>Zdroj: </a:t>
            </a:r>
            <a:r>
              <a:rPr lang="cs-CZ" sz="1400" dirty="0" err="1" smtClean="0">
                <a:latin typeface="+mn-lt"/>
              </a:rPr>
              <a:t>Wikipedia</a:t>
            </a:r>
            <a:endParaRPr lang="en-US" sz="140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Fresnelovy rovnice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Dielektrika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pic>
        <p:nvPicPr>
          <p:cNvPr id="286722" name="Picture 2" descr="Fresnel reflection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329780"/>
            <a:ext cx="7620000" cy="36195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Fresnelovy </a:t>
            </a:r>
            <a:r>
              <a:rPr lang="cs-CZ" dirty="0" smtClean="0"/>
              <a:t>rovnice</a:t>
            </a:r>
            <a:endParaRPr lang="cs-CZ" dirty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6084888" y="5013325"/>
            <a:ext cx="160011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u="sng">
                <a:latin typeface="+mj-lt"/>
              </a:rPr>
              <a:t>Shora </a:t>
            </a:r>
            <a:r>
              <a:rPr lang="cs-CZ">
                <a:latin typeface="+mj-lt"/>
              </a:rPr>
              <a:t/>
            </a:r>
            <a:br>
              <a:rPr lang="cs-CZ">
                <a:latin typeface="+mj-lt"/>
              </a:rPr>
            </a:br>
            <a:r>
              <a:rPr lang="cs-CZ">
                <a:latin typeface="+mj-lt"/>
              </a:rPr>
              <a:t>- málo odrazu</a:t>
            </a:r>
            <a:br>
              <a:rPr lang="cs-CZ">
                <a:latin typeface="+mj-lt"/>
              </a:rPr>
            </a:br>
            <a:r>
              <a:rPr lang="cs-CZ">
                <a:latin typeface="+mj-lt"/>
              </a:rPr>
              <a:t>- hodně lomu</a:t>
            </a:r>
          </a:p>
        </p:txBody>
      </p:sp>
      <p:sp>
        <p:nvSpPr>
          <p:cNvPr id="194568" name="Text Box 8"/>
          <p:cNvSpPr txBox="1">
            <a:spLocks noChangeArrowheads="1"/>
          </p:cNvSpPr>
          <p:nvPr/>
        </p:nvSpPr>
        <p:spPr bwMode="auto">
          <a:xfrm>
            <a:off x="1258888" y="5013325"/>
            <a:ext cx="172996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i="1" u="sng">
                <a:latin typeface="+mj-lt"/>
              </a:rPr>
              <a:t>Ze strany</a:t>
            </a:r>
            <a:r>
              <a:rPr lang="en-US">
                <a:latin typeface="+mj-lt"/>
              </a:rPr>
              <a:t> </a:t>
            </a:r>
            <a:r>
              <a:rPr lang="cs-CZ">
                <a:latin typeface="+mj-lt"/>
              </a:rPr>
              <a:t/>
            </a:r>
            <a:br>
              <a:rPr lang="cs-CZ">
                <a:latin typeface="+mj-lt"/>
              </a:rPr>
            </a:br>
            <a:r>
              <a:rPr lang="cs-CZ">
                <a:latin typeface="+mj-lt"/>
              </a:rPr>
              <a:t>- málo lomu</a:t>
            </a:r>
            <a:br>
              <a:rPr lang="cs-CZ">
                <a:latin typeface="+mj-lt"/>
              </a:rPr>
            </a:br>
            <a:r>
              <a:rPr lang="cs-CZ">
                <a:latin typeface="+mj-lt"/>
              </a:rPr>
              <a:t>- hodně odrazu</a:t>
            </a:r>
          </a:p>
        </p:txBody>
      </p:sp>
      <p:sp>
        <p:nvSpPr>
          <p:cNvPr id="194569" name="Text Box 9"/>
          <p:cNvSpPr txBox="1">
            <a:spLocks noChangeArrowheads="1"/>
          </p:cNvSpPr>
          <p:nvPr/>
        </p:nvSpPr>
        <p:spPr bwMode="auto">
          <a:xfrm>
            <a:off x="3635375" y="5373688"/>
            <a:ext cx="216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>
                <a:latin typeface="+mj-lt"/>
              </a:rPr>
              <a:t>Vyzkoušejte</a:t>
            </a:r>
            <a:r>
              <a:rPr lang="en-US">
                <a:latin typeface="+mj-lt"/>
              </a:rPr>
              <a:t>!!!</a:t>
            </a:r>
            <a:endParaRPr lang="cs-CZ">
              <a:latin typeface="+mj-lt"/>
            </a:endParaRPr>
          </a:p>
        </p:txBody>
      </p:sp>
      <p:pic>
        <p:nvPicPr>
          <p:cNvPr id="194570" name="Picture 10"/>
          <p:cNvPicPr>
            <a:picLocks noChangeAspect="1" noChangeArrowheads="1"/>
          </p:cNvPicPr>
          <p:nvPr/>
        </p:nvPicPr>
        <p:blipFill>
          <a:blip r:embed="rId2" cstate="print"/>
          <a:srcRect t="6852" b="11111"/>
          <a:stretch>
            <a:fillRect/>
          </a:stretch>
        </p:blipFill>
        <p:spPr bwMode="auto">
          <a:xfrm>
            <a:off x="539750" y="1196752"/>
            <a:ext cx="813593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Fresnelovy rovnice</a:t>
            </a:r>
            <a:endParaRPr lang="cs-CZ" dirty="0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/>
              <a:t>Kovy</a:t>
            </a:r>
            <a:endParaRPr lang="cs-CZ" b="1" dirty="0"/>
          </a:p>
        </p:txBody>
      </p:sp>
      <p:pic>
        <p:nvPicPr>
          <p:cNvPr id="197636" name="Picture 4" descr="patfresnel"/>
          <p:cNvPicPr>
            <a:picLocks noChangeAspect="1" noChangeArrowheads="1"/>
          </p:cNvPicPr>
          <p:nvPr/>
        </p:nvPicPr>
        <p:blipFill>
          <a:blip r:embed="rId2" cstate="print"/>
          <a:srcRect l="3155" t="17414" r="49192" b="14156"/>
          <a:stretch>
            <a:fillRect/>
          </a:stretch>
        </p:blipFill>
        <p:spPr bwMode="auto">
          <a:xfrm>
            <a:off x="2483768" y="1772816"/>
            <a:ext cx="4248472" cy="4536504"/>
          </a:xfrm>
          <a:prstGeom prst="rect">
            <a:avLst/>
          </a:prstGeom>
          <a:noFill/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BRDF</a:t>
            </a: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808"/>
            <a:ext cx="8229600" cy="4430117"/>
          </a:xfrm>
        </p:spPr>
        <p:txBody>
          <a:bodyPr/>
          <a:lstStyle/>
          <a:p>
            <a:r>
              <a:rPr lang="cs-CZ" dirty="0" smtClean="0"/>
              <a:t>Matematický </a:t>
            </a:r>
            <a:r>
              <a:rPr lang="cs-CZ" dirty="0"/>
              <a:t>popis odrazivých vlastností povrchu</a:t>
            </a:r>
          </a:p>
          <a:p>
            <a:endParaRPr lang="cs-CZ" dirty="0" smtClean="0"/>
          </a:p>
          <a:p>
            <a:r>
              <a:rPr lang="cs-CZ" dirty="0" smtClean="0"/>
              <a:t>Intuice </a:t>
            </a:r>
            <a:endParaRPr lang="cs-CZ" dirty="0"/>
          </a:p>
          <a:p>
            <a:pPr lvl="1"/>
            <a:r>
              <a:rPr lang="cs-CZ" sz="2400" b="1" dirty="0" smtClean="0"/>
              <a:t>Hodnota </a:t>
            </a:r>
            <a:r>
              <a:rPr lang="cs-CZ" sz="2400" dirty="0" smtClean="0"/>
              <a:t>BRDF = </a:t>
            </a:r>
            <a:r>
              <a:rPr lang="en-US" sz="2400" b="1" dirty="0" err="1" smtClean="0"/>
              <a:t>hustota</a:t>
            </a:r>
            <a:r>
              <a:rPr lang="en-US" sz="2400" b="1" dirty="0" smtClean="0"/>
              <a:t> pr</a:t>
            </a:r>
            <a:r>
              <a:rPr lang="cs-CZ" sz="2400" b="1" dirty="0" err="1" smtClean="0"/>
              <a:t>avděpodobnost</a:t>
            </a:r>
            <a:r>
              <a:rPr lang="en-US" sz="2400" b="1" dirty="0" err="1" smtClean="0"/>
              <a:t>i</a:t>
            </a:r>
            <a:r>
              <a:rPr lang="cs-CZ" sz="2400" dirty="0" smtClean="0"/>
              <a:t>, </a:t>
            </a:r>
            <a:r>
              <a:rPr lang="cs-CZ" sz="2400" dirty="0"/>
              <a:t>že </a:t>
            </a:r>
            <a:r>
              <a:rPr lang="cs-CZ" sz="2400" dirty="0" smtClean="0"/>
              <a:t>„foton“, </a:t>
            </a:r>
            <a:r>
              <a:rPr lang="cs-CZ" sz="2400" dirty="0"/>
              <a:t>který dopadne </a:t>
            </a:r>
            <a:r>
              <a:rPr lang="cs-CZ" sz="2400" dirty="0" smtClean="0"/>
              <a:t>na </a:t>
            </a:r>
            <a:r>
              <a:rPr lang="cs-CZ" sz="2400" dirty="0"/>
              <a:t>plochu ze směru </a:t>
            </a:r>
            <a:r>
              <a:rPr lang="cs-CZ" sz="2400" dirty="0" err="1" smtClean="0">
                <a:latin typeface="Symbol" pitchFamily="18" charset="2"/>
              </a:rPr>
              <a:t>w</a:t>
            </a:r>
            <a:r>
              <a:rPr lang="cs-CZ" sz="2400" baseline="-25000" dirty="0" err="1" smtClean="0"/>
              <a:t>i</a:t>
            </a:r>
            <a:r>
              <a:rPr lang="cs-CZ" sz="2400" dirty="0" smtClean="0"/>
              <a:t> </a:t>
            </a:r>
            <a:r>
              <a:rPr lang="cs-CZ" sz="2400" dirty="0"/>
              <a:t>bude odražen ve směru </a:t>
            </a:r>
            <a:r>
              <a:rPr lang="cs-CZ" sz="2400" dirty="0" err="1" smtClean="0">
                <a:latin typeface="Symbol" pitchFamily="18" charset="2"/>
              </a:rPr>
              <a:t>w</a:t>
            </a:r>
            <a:r>
              <a:rPr lang="cs-CZ" sz="2400" baseline="-25000" dirty="0" err="1" smtClean="0"/>
              <a:t>o</a:t>
            </a:r>
            <a:r>
              <a:rPr lang="en-US" sz="2400" dirty="0" smtClean="0"/>
              <a:t>.</a:t>
            </a:r>
            <a:endParaRPr lang="cs-CZ" sz="2400" dirty="0"/>
          </a:p>
          <a:p>
            <a:pPr lvl="1"/>
            <a:endParaRPr lang="cs-CZ" sz="2400" dirty="0" smtClean="0"/>
          </a:p>
          <a:p>
            <a:r>
              <a:rPr lang="en-US" dirty="0" err="1" smtClean="0"/>
              <a:t>Obor</a:t>
            </a:r>
            <a:r>
              <a:rPr lang="en-US" dirty="0" smtClean="0"/>
              <a:t> </a:t>
            </a:r>
            <a:r>
              <a:rPr lang="en-US" dirty="0" err="1" smtClean="0"/>
              <a:t>hodnot</a:t>
            </a:r>
            <a:r>
              <a:rPr lang="en-US" dirty="0" smtClean="0"/>
              <a:t>:</a:t>
            </a:r>
            <a:endParaRPr lang="en-US" dirty="0"/>
          </a:p>
        </p:txBody>
      </p:sp>
      <p:graphicFrame>
        <p:nvGraphicFramePr>
          <p:cNvPr id="133121" name="Object 1"/>
          <p:cNvGraphicFramePr>
            <a:graphicFrameLocks noChangeAspect="1"/>
          </p:cNvGraphicFramePr>
          <p:nvPr/>
        </p:nvGraphicFramePr>
        <p:xfrm>
          <a:off x="2987675" y="5254625"/>
          <a:ext cx="3060700" cy="550863"/>
        </p:xfrm>
        <a:graphic>
          <a:graphicData uri="http://schemas.openxmlformats.org/presentationml/2006/ole">
            <p:oleObj spid="_x0000_s133121" name="Rovnice" r:id="rId3" imgW="1269720" imgH="228600" progId="Equation.3">
              <p:embed/>
            </p:oleObj>
          </a:graphicData>
        </a:graphic>
      </p:graphicFrame>
      <p:sp>
        <p:nvSpPr>
          <p:cNvPr id="5" name="Rectangle 4"/>
          <p:cNvSpPr/>
          <p:nvPr/>
        </p:nvSpPr>
        <p:spPr>
          <a:xfrm>
            <a:off x="2915816" y="5157192"/>
            <a:ext cx="3312368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Lesklý odraz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  <p:pic>
        <p:nvPicPr>
          <p:cNvPr id="6" name="Picture 4" descr="glossy_br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56992"/>
            <a:ext cx="2700337" cy="28797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Lesklý odraz</a:t>
            </a:r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5770563" cy="4646612"/>
          </a:xfrm>
        </p:spPr>
        <p:txBody>
          <a:bodyPr/>
          <a:lstStyle/>
          <a:p>
            <a:r>
              <a:rPr lang="cs-CZ" dirty="0"/>
              <a:t>Ani </a:t>
            </a:r>
            <a:r>
              <a:rPr lang="cs-CZ" dirty="0" smtClean="0"/>
              <a:t>ideálně difúzní</a:t>
            </a:r>
            <a:r>
              <a:rPr lang="cs-CZ" dirty="0"/>
              <a:t>, ani ideálně zrcadlový</a:t>
            </a:r>
          </a:p>
          <a:p>
            <a:r>
              <a:rPr lang="cs-CZ" dirty="0"/>
              <a:t>Všechny skutečné materiály spadají do této kategorie</a:t>
            </a:r>
            <a:endParaRPr lang="en-US" dirty="0"/>
          </a:p>
          <a:p>
            <a:endParaRPr lang="en-US" dirty="0"/>
          </a:p>
        </p:txBody>
      </p:sp>
      <p:pic>
        <p:nvPicPr>
          <p:cNvPr id="112644" name="Picture 4" descr="glossy_br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188913"/>
            <a:ext cx="2700337" cy="2879725"/>
          </a:xfrm>
          <a:prstGeom prst="rect">
            <a:avLst/>
          </a:prstGeom>
          <a:noFill/>
        </p:spPr>
      </p:pic>
      <p:pic>
        <p:nvPicPr>
          <p:cNvPr id="112646" name="Picture 6" descr="10F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6438" y="3357563"/>
            <a:ext cx="4303712" cy="3227387"/>
          </a:xfrm>
          <a:prstGeom prst="rect">
            <a:avLst/>
          </a:prstGeom>
          <a:noFill/>
        </p:spPr>
      </p:pic>
      <p:pic>
        <p:nvPicPr>
          <p:cNvPr id="112647" name="Picture 7" descr="dzban_venku02-vyre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338" y="3357563"/>
            <a:ext cx="3743325" cy="3182937"/>
          </a:xfrm>
          <a:prstGeom prst="rect">
            <a:avLst/>
          </a:prstGeom>
          <a:noFill/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Hrubost povrchu a rozmazané odrazy</a:t>
            </a:r>
            <a:endParaRPr lang="en-US" sz="3200"/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0948" name="Picture 4" descr="sigma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" y="2667000"/>
            <a:ext cx="1692275" cy="1692275"/>
          </a:xfrm>
          <a:prstGeom prst="rect">
            <a:avLst/>
          </a:prstGeom>
          <a:noFill/>
        </p:spPr>
      </p:pic>
      <p:pic>
        <p:nvPicPr>
          <p:cNvPr id="210949" name="Picture 5" descr="sigma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1825" y="2667000"/>
            <a:ext cx="1690688" cy="1692275"/>
          </a:xfrm>
          <a:prstGeom prst="rect">
            <a:avLst/>
          </a:prstGeom>
          <a:noFill/>
        </p:spPr>
      </p:pic>
      <p:pic>
        <p:nvPicPr>
          <p:cNvPr id="210950" name="Picture 6" descr="sigma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667000"/>
            <a:ext cx="1692275" cy="1692275"/>
          </a:xfrm>
          <a:prstGeom prst="rect">
            <a:avLst/>
          </a:prstGeom>
          <a:noFill/>
        </p:spPr>
      </p:pic>
      <p:pic>
        <p:nvPicPr>
          <p:cNvPr id="210951" name="Picture 7" descr="sigma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3675" y="2667000"/>
            <a:ext cx="1690688" cy="1692275"/>
          </a:xfrm>
          <a:prstGeom prst="rect">
            <a:avLst/>
          </a:prstGeom>
          <a:noFill/>
        </p:spPr>
      </p:pic>
      <p:pic>
        <p:nvPicPr>
          <p:cNvPr id="210952" name="Picture 8" descr="sigma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64363" y="2667000"/>
            <a:ext cx="1692275" cy="1692275"/>
          </a:xfrm>
          <a:prstGeom prst="rect">
            <a:avLst/>
          </a:prstGeom>
          <a:noFill/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04800" y="4572000"/>
            <a:ext cx="8223250" cy="457200"/>
            <a:chOff x="1155" y="2095"/>
            <a:chExt cx="1616" cy="288"/>
          </a:xfrm>
        </p:grpSpPr>
        <p:sp>
          <p:nvSpPr>
            <p:cNvPr id="210954" name="Line 10"/>
            <p:cNvSpPr>
              <a:spLocks noChangeShapeType="1"/>
            </p:cNvSpPr>
            <p:nvPr/>
          </p:nvSpPr>
          <p:spPr bwMode="auto">
            <a:xfrm>
              <a:off x="1155" y="2126"/>
              <a:ext cx="16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10955" name="Text Box 11"/>
            <p:cNvSpPr txBox="1">
              <a:spLocks noChangeArrowheads="1"/>
            </p:cNvSpPr>
            <p:nvPr/>
          </p:nvSpPr>
          <p:spPr bwMode="auto">
            <a:xfrm>
              <a:off x="1575" y="2095"/>
              <a:ext cx="8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>
                  <a:latin typeface="Times New Roman" pitchFamily="18" charset="0"/>
                </a:rPr>
                <a:t>Mikroskopická hrubost povrchu</a:t>
              </a:r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sp>
        <p:nvSpPr>
          <p:cNvPr id="13" name="Zástupný symbol pro zápatí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88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BRDF modely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Modelování BRDF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3035300" cy="4646612"/>
          </a:xfrm>
        </p:spPr>
        <p:txBody>
          <a:bodyPr/>
          <a:lstStyle/>
          <a:p>
            <a:pPr marL="457200" indent="-457200"/>
            <a:r>
              <a:rPr lang="cs-CZ"/>
              <a:t>BRDF je modelem mikrostruktury při pohledu z dálky</a:t>
            </a:r>
          </a:p>
          <a:p>
            <a:pPr marL="457200" indent="-457200"/>
            <a:endParaRPr lang="cs-CZ"/>
          </a:p>
          <a:p>
            <a:pPr marL="457200" indent="-457200"/>
            <a:r>
              <a:rPr lang="cs-CZ"/>
              <a:t>Modely BRDF</a:t>
            </a:r>
          </a:p>
          <a:p>
            <a:pPr marL="763588" lvl="1" indent="-419100">
              <a:buFont typeface="Wingdings" pitchFamily="2" charset="2"/>
              <a:buAutoNum type="arabicPeriod"/>
            </a:pPr>
            <a:r>
              <a:rPr lang="cs-CZ"/>
              <a:t>Empirické</a:t>
            </a:r>
          </a:p>
          <a:p>
            <a:pPr marL="763588" lvl="1" indent="-419100">
              <a:buFont typeface="Wingdings" pitchFamily="2" charset="2"/>
              <a:buAutoNum type="arabicPeriod"/>
            </a:pPr>
            <a:r>
              <a:rPr lang="cs-CZ"/>
              <a:t>Fyzikálně motivované</a:t>
            </a:r>
          </a:p>
          <a:p>
            <a:pPr marL="763588" lvl="1" indent="-419100">
              <a:buFont typeface="Wingdings" pitchFamily="2" charset="2"/>
              <a:buAutoNum type="arabicPeriod"/>
            </a:pPr>
            <a:r>
              <a:rPr lang="cs-CZ"/>
              <a:t>Aproximace měřených dat</a:t>
            </a:r>
          </a:p>
          <a:p>
            <a:pPr marL="763588" lvl="1" indent="-419100"/>
            <a:endParaRPr lang="cs-CZ"/>
          </a:p>
        </p:txBody>
      </p:sp>
      <p:pic>
        <p:nvPicPr>
          <p:cNvPr id="2304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1268413"/>
            <a:ext cx="5508625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3084513" y="4292600"/>
            <a:ext cx="1474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itchFamily="18" charset="0"/>
              </a:rPr>
              <a:t>(a.k.a </a:t>
            </a:r>
            <a:r>
              <a:rPr lang="cs-CZ" sz="1400" dirty="0" err="1">
                <a:latin typeface="Times New Roman" pitchFamily="18" charset="0"/>
              </a:rPr>
              <a:t>meso</a:t>
            </a:r>
            <a:r>
              <a:rPr lang="cs-CZ" sz="1400" dirty="0">
                <a:latin typeface="Times New Roman" pitchFamily="18" charset="0"/>
              </a:rPr>
              <a:t>-</a:t>
            </a:r>
            <a:r>
              <a:rPr lang="cs-CZ" sz="1400" dirty="0" err="1">
                <a:latin typeface="Times New Roman" pitchFamily="18" charset="0"/>
              </a:rPr>
              <a:t>scale</a:t>
            </a:r>
            <a:r>
              <a:rPr lang="cs-CZ" sz="1400" dirty="0">
                <a:latin typeface="Times New Roman" pitchFamily="18" charset="0"/>
              </a:rPr>
              <a:t>)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230408" name="Text Box 8"/>
          <p:cNvSpPr txBox="1">
            <a:spLocks noChangeArrowheads="1"/>
          </p:cNvSpPr>
          <p:nvPr/>
        </p:nvSpPr>
        <p:spPr bwMode="auto">
          <a:xfrm>
            <a:off x="4192588" y="40957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Empirické BRDF modely</a:t>
            </a:r>
            <a:endParaRPr lang="en-US" sz="3200" dirty="0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Libovolný </a:t>
            </a:r>
            <a:r>
              <a:rPr lang="cs-CZ" dirty="0"/>
              <a:t>vzoreček mající za argumenty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i</a:t>
            </a:r>
            <a:r>
              <a:rPr lang="cs-CZ" dirty="0"/>
              <a:t> a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endParaRPr lang="cs-CZ" baseline="-25000" dirty="0"/>
          </a:p>
          <a:p>
            <a:endParaRPr lang="cs-CZ" dirty="0" smtClean="0">
              <a:latin typeface="Symbol" pitchFamily="18" charset="2"/>
            </a:endParaRPr>
          </a:p>
          <a:p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i</a:t>
            </a:r>
            <a:r>
              <a:rPr lang="cs-CZ" dirty="0" smtClean="0"/>
              <a:t> </a:t>
            </a:r>
            <a:r>
              <a:rPr lang="cs-CZ" dirty="0"/>
              <a:t>a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dirty="0"/>
              <a:t> se někdy značí </a:t>
            </a:r>
            <a:r>
              <a:rPr lang="cs-CZ" i="1" dirty="0"/>
              <a:t>L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b="1" dirty="0" err="1" smtClean="0"/>
              <a:t>L</a:t>
            </a:r>
            <a:r>
              <a:rPr lang="cs-CZ" dirty="0" err="1" smtClean="0"/>
              <a:t>ight</a:t>
            </a:r>
            <a:r>
              <a:rPr lang="cs-CZ" dirty="0" smtClean="0"/>
              <a:t> </a:t>
            </a:r>
            <a:r>
              <a:rPr lang="cs-CZ" dirty="0" err="1"/>
              <a:t>direction</a:t>
            </a:r>
            <a:r>
              <a:rPr lang="cs-CZ" dirty="0"/>
              <a:t>)  a </a:t>
            </a:r>
            <a:r>
              <a:rPr lang="cs-CZ" i="1" dirty="0"/>
              <a:t>V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b="1" dirty="0" err="1" smtClean="0"/>
              <a:t>V</a:t>
            </a:r>
            <a:r>
              <a:rPr lang="cs-CZ" dirty="0" err="1" smtClean="0"/>
              <a:t>iewing</a:t>
            </a:r>
            <a:r>
              <a:rPr lang="cs-CZ" dirty="0" smtClean="0"/>
              <a:t> </a:t>
            </a:r>
            <a:r>
              <a:rPr lang="cs-CZ" dirty="0" err="1"/>
              <a:t>direction</a:t>
            </a:r>
            <a:r>
              <a:rPr lang="cs-CZ" dirty="0"/>
              <a:t>)</a:t>
            </a:r>
          </a:p>
          <a:p>
            <a:endParaRPr lang="cs-CZ" dirty="0" smtClean="0"/>
          </a:p>
          <a:p>
            <a:r>
              <a:rPr lang="cs-CZ" dirty="0" smtClean="0"/>
              <a:t>Např</a:t>
            </a:r>
            <a:r>
              <a:rPr lang="cs-CZ" dirty="0"/>
              <a:t>. Phongův </a:t>
            </a:r>
            <a:r>
              <a:rPr lang="cs-CZ" dirty="0" smtClean="0"/>
              <a:t>model</a:t>
            </a:r>
            <a:endParaRPr lang="cs-CZ" dirty="0"/>
          </a:p>
          <a:p>
            <a:endParaRPr lang="cs-CZ" dirty="0" smtClean="0"/>
          </a:p>
          <a:p>
            <a:r>
              <a:rPr lang="cs-CZ" dirty="0" smtClean="0"/>
              <a:t>Libovolné </a:t>
            </a:r>
            <a:r>
              <a:rPr lang="cs-CZ" dirty="0" err="1" smtClean="0"/>
              <a:t>stínovací</a:t>
            </a:r>
            <a:r>
              <a:rPr lang="cs-CZ" dirty="0" smtClean="0"/>
              <a:t> programy (</a:t>
            </a:r>
            <a:r>
              <a:rPr lang="cs-CZ" dirty="0" err="1" smtClean="0"/>
              <a:t>shadery</a:t>
            </a:r>
            <a:r>
              <a:rPr lang="cs-CZ" dirty="0" smtClean="0"/>
              <a:t>)</a:t>
            </a:r>
            <a:endParaRPr lang="cs-CZ" dirty="0"/>
          </a:p>
          <a:p>
            <a:pPr>
              <a:buFont typeface="Wingdings" pitchFamily="2" charset="2"/>
              <a:buNone/>
            </a:pPr>
            <a:endParaRPr lang="cs-CZ" dirty="0"/>
          </a:p>
          <a:p>
            <a:pPr lvl="1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Phongův </a:t>
            </a:r>
            <a:r>
              <a:rPr lang="cs-CZ" sz="3200" dirty="0" smtClean="0"/>
              <a:t>osvětlovací </a:t>
            </a:r>
            <a:r>
              <a:rPr lang="cs-CZ" sz="3200" dirty="0"/>
              <a:t>model</a:t>
            </a:r>
          </a:p>
        </p:txBody>
      </p:sp>
      <p:graphicFrame>
        <p:nvGraphicFramePr>
          <p:cNvPr id="236548" name="Object 4"/>
          <p:cNvGraphicFramePr>
            <a:graphicFrameLocks noChangeAspect="1"/>
          </p:cNvGraphicFramePr>
          <p:nvPr/>
        </p:nvGraphicFramePr>
        <p:xfrm>
          <a:off x="2556669" y="4503738"/>
          <a:ext cx="4030662" cy="554037"/>
        </p:xfrm>
        <a:graphic>
          <a:graphicData uri="http://schemas.openxmlformats.org/presentationml/2006/ole">
            <p:oleObj spid="_x0000_s104450" name="Rovnice" r:id="rId3" imgW="1752480" imgH="241200" progId="Equation.3">
              <p:embed/>
            </p:oleObj>
          </a:graphicData>
        </a:graphic>
      </p:graphicFrame>
      <p:sp>
        <p:nvSpPr>
          <p:cNvPr id="236549" name="AutoShape 5"/>
          <p:cNvSpPr>
            <a:spLocks noChangeArrowheads="1"/>
          </p:cNvSpPr>
          <p:nvPr/>
        </p:nvSpPr>
        <p:spPr bwMode="auto">
          <a:xfrm>
            <a:off x="2319039" y="1340768"/>
            <a:ext cx="376238" cy="381000"/>
          </a:xfrm>
          <a:prstGeom prst="sun">
            <a:avLst>
              <a:gd name="adj" fmla="val 25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6550" name="Line 6"/>
          <p:cNvSpPr>
            <a:spLocks noChangeShapeType="1"/>
          </p:cNvSpPr>
          <p:nvPr/>
        </p:nvSpPr>
        <p:spPr bwMode="auto">
          <a:xfrm>
            <a:off x="3009602" y="3493418"/>
            <a:ext cx="2389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1" name="Line 7"/>
          <p:cNvSpPr>
            <a:spLocks noChangeShapeType="1"/>
          </p:cNvSpPr>
          <p:nvPr/>
        </p:nvSpPr>
        <p:spPr bwMode="auto">
          <a:xfrm flipV="1">
            <a:off x="4214514" y="2083718"/>
            <a:ext cx="0" cy="1417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2" name="Line 8"/>
          <p:cNvSpPr>
            <a:spLocks noChangeShapeType="1"/>
          </p:cNvSpPr>
          <p:nvPr/>
        </p:nvSpPr>
        <p:spPr bwMode="auto">
          <a:xfrm>
            <a:off x="3327102" y="2421855"/>
            <a:ext cx="865187" cy="1050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3" name="Line 9"/>
          <p:cNvSpPr>
            <a:spLocks noChangeShapeType="1"/>
          </p:cNvSpPr>
          <p:nvPr/>
        </p:nvSpPr>
        <p:spPr bwMode="auto">
          <a:xfrm flipV="1">
            <a:off x="4222452" y="2780630"/>
            <a:ext cx="1768475" cy="692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4" name="Line 10"/>
          <p:cNvSpPr>
            <a:spLocks noChangeShapeType="1"/>
          </p:cNvSpPr>
          <p:nvPr/>
        </p:nvSpPr>
        <p:spPr bwMode="auto">
          <a:xfrm flipH="1">
            <a:off x="4219277" y="2188493"/>
            <a:ext cx="1068387" cy="127793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5" name="Line 11"/>
          <p:cNvSpPr>
            <a:spLocks noChangeShapeType="1"/>
          </p:cNvSpPr>
          <p:nvPr/>
        </p:nvSpPr>
        <p:spPr bwMode="auto">
          <a:xfrm>
            <a:off x="7143452" y="1845593"/>
            <a:ext cx="59690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6" name="Line 12"/>
          <p:cNvSpPr>
            <a:spLocks noChangeShapeType="1"/>
          </p:cNvSpPr>
          <p:nvPr/>
        </p:nvSpPr>
        <p:spPr bwMode="auto">
          <a:xfrm flipH="1">
            <a:off x="7486352" y="1974180"/>
            <a:ext cx="246062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7" name="Line 13"/>
          <p:cNvSpPr>
            <a:spLocks noChangeShapeType="1"/>
          </p:cNvSpPr>
          <p:nvPr/>
        </p:nvSpPr>
        <p:spPr bwMode="auto">
          <a:xfrm>
            <a:off x="7399039" y="1905918"/>
            <a:ext cx="180975" cy="377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200227" y="2342480"/>
            <a:ext cx="993775" cy="1141413"/>
            <a:chOff x="2787" y="2622"/>
            <a:chExt cx="847" cy="937"/>
          </a:xfrm>
        </p:grpSpPr>
        <p:sp>
          <p:nvSpPr>
            <p:cNvPr id="236559" name="Freeform 15"/>
            <p:cNvSpPr>
              <a:spLocks/>
            </p:cNvSpPr>
            <p:nvPr/>
          </p:nvSpPr>
          <p:spPr bwMode="auto">
            <a:xfrm>
              <a:off x="2793" y="2622"/>
              <a:ext cx="841" cy="933"/>
            </a:xfrm>
            <a:custGeom>
              <a:avLst/>
              <a:gdLst/>
              <a:ahLst/>
              <a:cxnLst>
                <a:cxn ang="0">
                  <a:pos x="0" y="908"/>
                </a:cxn>
                <a:cxn ang="0">
                  <a:pos x="87" y="524"/>
                </a:cxn>
                <a:cxn ang="0">
                  <a:pos x="353" y="196"/>
                </a:cxn>
                <a:cxn ang="0">
                  <a:pos x="774" y="35"/>
                </a:cxn>
                <a:cxn ang="0">
                  <a:pos x="756" y="407"/>
                </a:cxn>
                <a:cxn ang="0">
                  <a:pos x="496" y="815"/>
                </a:cxn>
                <a:cxn ang="0">
                  <a:pos x="37" y="933"/>
                </a:cxn>
              </a:cxnLst>
              <a:rect l="0" t="0" r="r" b="b"/>
              <a:pathLst>
                <a:path w="841" h="933">
                  <a:moveTo>
                    <a:pt x="0" y="908"/>
                  </a:moveTo>
                  <a:cubicBezTo>
                    <a:pt x="14" y="775"/>
                    <a:pt x="28" y="643"/>
                    <a:pt x="87" y="524"/>
                  </a:cubicBezTo>
                  <a:cubicBezTo>
                    <a:pt x="146" y="405"/>
                    <a:pt x="239" y="278"/>
                    <a:pt x="353" y="196"/>
                  </a:cubicBezTo>
                  <a:cubicBezTo>
                    <a:pt x="467" y="114"/>
                    <a:pt x="707" y="0"/>
                    <a:pt x="774" y="35"/>
                  </a:cubicBezTo>
                  <a:cubicBezTo>
                    <a:pt x="841" y="70"/>
                    <a:pt x="802" y="277"/>
                    <a:pt x="756" y="407"/>
                  </a:cubicBezTo>
                  <a:cubicBezTo>
                    <a:pt x="710" y="537"/>
                    <a:pt x="616" y="727"/>
                    <a:pt x="496" y="815"/>
                  </a:cubicBezTo>
                  <a:cubicBezTo>
                    <a:pt x="376" y="903"/>
                    <a:pt x="112" y="915"/>
                    <a:pt x="37" y="93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0" name="Line 16"/>
            <p:cNvSpPr>
              <a:spLocks noChangeShapeType="1"/>
            </p:cNvSpPr>
            <p:nvPr/>
          </p:nvSpPr>
          <p:spPr bwMode="auto">
            <a:xfrm flipV="1">
              <a:off x="2799" y="2917"/>
              <a:ext cx="279" cy="6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1" name="Line 17"/>
            <p:cNvSpPr>
              <a:spLocks noChangeShapeType="1"/>
            </p:cNvSpPr>
            <p:nvPr/>
          </p:nvSpPr>
          <p:spPr bwMode="auto">
            <a:xfrm flipV="1">
              <a:off x="2823" y="2744"/>
              <a:ext cx="502" cy="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2" name="Line 18"/>
            <p:cNvSpPr>
              <a:spLocks noChangeShapeType="1"/>
            </p:cNvSpPr>
            <p:nvPr/>
          </p:nvSpPr>
          <p:spPr bwMode="auto">
            <a:xfrm flipV="1">
              <a:off x="2787" y="2866"/>
              <a:ext cx="799" cy="6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3" name="Line 19"/>
            <p:cNvSpPr>
              <a:spLocks noChangeShapeType="1"/>
            </p:cNvSpPr>
            <p:nvPr/>
          </p:nvSpPr>
          <p:spPr bwMode="auto">
            <a:xfrm flipV="1">
              <a:off x="2799" y="3190"/>
              <a:ext cx="657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564" name="Text Box 20"/>
          <p:cNvSpPr txBox="1">
            <a:spLocks noChangeArrowheads="1"/>
          </p:cNvSpPr>
          <p:nvPr/>
        </p:nvSpPr>
        <p:spPr bwMode="auto">
          <a:xfrm>
            <a:off x="2750839" y="2153568"/>
            <a:ext cx="4206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>
                <a:latin typeface="Times New Roman" pitchFamily="18" charset="0"/>
              </a:rPr>
              <a:t>L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236565" name="Text Box 21"/>
          <p:cNvSpPr txBox="1">
            <a:spLocks noChangeArrowheads="1"/>
          </p:cNvSpPr>
          <p:nvPr/>
        </p:nvSpPr>
        <p:spPr bwMode="auto">
          <a:xfrm>
            <a:off x="5327352" y="1948780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>
                <a:latin typeface="Times New Roman" pitchFamily="18" charset="0"/>
              </a:rPr>
              <a:t>R</a:t>
            </a:r>
          </a:p>
        </p:txBody>
      </p:sp>
      <p:sp>
        <p:nvSpPr>
          <p:cNvPr id="236566" name="Text Box 22"/>
          <p:cNvSpPr txBox="1">
            <a:spLocks noChangeArrowheads="1"/>
          </p:cNvSpPr>
          <p:nvPr/>
        </p:nvSpPr>
        <p:spPr bwMode="auto">
          <a:xfrm>
            <a:off x="6063952" y="2709193"/>
            <a:ext cx="441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>
                <a:latin typeface="Times New Roman" pitchFamily="18" charset="0"/>
              </a:rPr>
              <a:t>V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236567" name="Text Box 23"/>
          <p:cNvSpPr txBox="1">
            <a:spLocks noChangeArrowheads="1"/>
          </p:cNvSpPr>
          <p:nvPr/>
        </p:nvSpPr>
        <p:spPr bwMode="auto">
          <a:xfrm>
            <a:off x="3971627" y="1656680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>
                <a:latin typeface="Times New Roman" pitchFamily="18" charset="0"/>
              </a:rPr>
              <a:t>N</a:t>
            </a:r>
          </a:p>
        </p:txBody>
      </p:sp>
      <p:graphicFrame>
        <p:nvGraphicFramePr>
          <p:cNvPr id="236568" name="Object 24"/>
          <p:cNvGraphicFramePr>
            <a:graphicFrameLocks noChangeAspect="1"/>
          </p:cNvGraphicFramePr>
          <p:nvPr/>
        </p:nvGraphicFramePr>
        <p:xfrm>
          <a:off x="3271044" y="5353050"/>
          <a:ext cx="2601913" cy="468313"/>
        </p:xfrm>
        <a:graphic>
          <a:graphicData uri="http://schemas.openxmlformats.org/presentationml/2006/ole">
            <p:oleObj spid="_x0000_s104451" name="Rovnice" r:id="rId4" imgW="1130040" imgH="203040" progId="Equation.3">
              <p:embed/>
            </p:oleObj>
          </a:graphicData>
        </a:graphic>
      </p:graphicFrame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sp>
        <p:nvSpPr>
          <p:cNvPr id="25" name="Zástupný symbol pro zápatí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BRDF</a:t>
            </a:r>
          </a:p>
        </p:txBody>
      </p:sp>
      <p:pic>
        <p:nvPicPr>
          <p:cNvPr id="2314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5897" y="2012165"/>
            <a:ext cx="4312206" cy="415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1429" name="Text Box 5"/>
          <p:cNvSpPr txBox="1">
            <a:spLocks noChangeArrowheads="1"/>
          </p:cNvSpPr>
          <p:nvPr/>
        </p:nvSpPr>
        <p:spPr bwMode="auto">
          <a:xfrm rot="16200000">
            <a:off x="5531519" y="3308399"/>
            <a:ext cx="6591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 dirty="0" err="1">
                <a:latin typeface="+mn-lt"/>
              </a:rPr>
              <a:t>Westin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wt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al</a:t>
            </a:r>
            <a:r>
              <a:rPr lang="cs-CZ" sz="1200" dirty="0">
                <a:latin typeface="+mn-lt"/>
              </a:rPr>
              <a:t>. </a:t>
            </a:r>
            <a:r>
              <a:rPr lang="cs-CZ" sz="1200" dirty="0" err="1">
                <a:latin typeface="+mn-lt"/>
              </a:rPr>
              <a:t>Predicting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Reflectance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Functions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from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Complex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Surfaces</a:t>
            </a:r>
            <a:r>
              <a:rPr lang="cs-CZ" sz="1200" dirty="0">
                <a:latin typeface="+mn-lt"/>
              </a:rPr>
              <a:t>, SIGGRAPH 1992.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075240" cy="4646612"/>
          </a:xfrm>
        </p:spPr>
        <p:txBody>
          <a:bodyPr/>
          <a:lstStyle/>
          <a:p>
            <a:r>
              <a:rPr lang="cs-CZ" dirty="0"/>
              <a:t>BRDF je </a:t>
            </a:r>
            <a:r>
              <a:rPr lang="cs-CZ" b="1" dirty="0"/>
              <a:t>modelem</a:t>
            </a:r>
            <a:r>
              <a:rPr lang="cs-CZ" dirty="0"/>
              <a:t> mikrostruktury při pohledu z dálky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Phong </a:t>
            </a:r>
            <a:r>
              <a:rPr lang="en-US" sz="3200" dirty="0" smtClean="0"/>
              <a:t>v </a:t>
            </a:r>
            <a:r>
              <a:rPr lang="cs-CZ" sz="3200" dirty="0"/>
              <a:t>radiometrickém názvosloví</a:t>
            </a:r>
          </a:p>
        </p:txBody>
      </p:sp>
      <p:graphicFrame>
        <p:nvGraphicFramePr>
          <p:cNvPr id="237571" name="Object 3"/>
          <p:cNvGraphicFramePr>
            <a:graphicFrameLocks noChangeAspect="1"/>
          </p:cNvGraphicFramePr>
          <p:nvPr/>
        </p:nvGraphicFramePr>
        <p:xfrm>
          <a:off x="3602038" y="3857625"/>
          <a:ext cx="4632325" cy="482600"/>
        </p:xfrm>
        <a:graphic>
          <a:graphicData uri="http://schemas.openxmlformats.org/presentationml/2006/ole">
            <p:oleObj spid="_x0000_s105474" name="Rovnice" r:id="rId3" imgW="2311200" imgH="241200" progId="Equation.3">
              <p:embed/>
            </p:oleObj>
          </a:graphicData>
        </a:graphic>
      </p:graphicFrame>
      <p:graphicFrame>
        <p:nvGraphicFramePr>
          <p:cNvPr id="237591" name="Object 23"/>
          <p:cNvGraphicFramePr>
            <a:graphicFrameLocks noChangeAspect="1"/>
          </p:cNvGraphicFramePr>
          <p:nvPr/>
        </p:nvGraphicFramePr>
        <p:xfrm>
          <a:off x="3635896" y="4483968"/>
          <a:ext cx="4397375" cy="457200"/>
        </p:xfrm>
        <a:graphic>
          <a:graphicData uri="http://schemas.openxmlformats.org/presentationml/2006/ole">
            <p:oleObj spid="_x0000_s105475" name="Rovnice" r:id="rId4" imgW="2197080" imgH="228600" progId="Equation.3">
              <p:embed/>
            </p:oleObj>
          </a:graphicData>
        </a:graphic>
      </p:graphicFrame>
      <p:sp>
        <p:nvSpPr>
          <p:cNvPr id="237599" name="Text Box 31"/>
          <p:cNvSpPr txBox="1">
            <a:spLocks noChangeArrowheads="1"/>
          </p:cNvSpPr>
          <p:nvPr/>
        </p:nvSpPr>
        <p:spPr bwMode="auto">
          <a:xfrm>
            <a:off x="307762" y="5512325"/>
            <a:ext cx="9893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400" dirty="0" smtClean="0">
                <a:latin typeface="Times New Roman" pitchFamily="18" charset="0"/>
              </a:rPr>
              <a:t>BRDF</a:t>
            </a:r>
            <a:endParaRPr lang="cs-CZ" sz="2400" dirty="0">
              <a:latin typeface="Times New Roman" pitchFamily="18" charset="0"/>
            </a:endParaRPr>
          </a:p>
        </p:txBody>
      </p:sp>
      <p:graphicFrame>
        <p:nvGraphicFramePr>
          <p:cNvPr id="237600" name="Object 32"/>
          <p:cNvGraphicFramePr>
            <a:graphicFrameLocks noChangeAspect="1"/>
          </p:cNvGraphicFramePr>
          <p:nvPr/>
        </p:nvGraphicFramePr>
        <p:xfrm>
          <a:off x="1315874" y="5342156"/>
          <a:ext cx="1706562" cy="868362"/>
        </p:xfrm>
        <a:graphic>
          <a:graphicData uri="http://schemas.openxmlformats.org/presentationml/2006/ole">
            <p:oleObj spid="_x0000_s105478" name="Rovnice" r:id="rId5" imgW="850680" imgH="431640" progId="Equation.3">
              <p:embed/>
            </p:oleObj>
          </a:graphicData>
        </a:graphic>
      </p:graphicFrame>
      <p:graphicFrame>
        <p:nvGraphicFramePr>
          <p:cNvPr id="237601" name="Object 33"/>
          <p:cNvGraphicFramePr>
            <a:graphicFrameLocks noChangeAspect="1"/>
          </p:cNvGraphicFramePr>
          <p:nvPr/>
        </p:nvGraphicFramePr>
        <p:xfrm>
          <a:off x="3954934" y="5300663"/>
          <a:ext cx="3281362" cy="917575"/>
        </p:xfrm>
        <a:graphic>
          <a:graphicData uri="http://schemas.openxmlformats.org/presentationml/2006/ole">
            <p:oleObj spid="_x0000_s105479" name="Rovnice" r:id="rId6" imgW="1638000" imgH="457200" progId="Equation.3">
              <p:embed/>
            </p:oleObj>
          </a:graphicData>
        </a:graphic>
      </p:graphicFrame>
      <p:sp>
        <p:nvSpPr>
          <p:cNvPr id="237602" name="Text Box 34"/>
          <p:cNvSpPr txBox="1">
            <a:spLocks noChangeArrowheads="1"/>
          </p:cNvSpPr>
          <p:nvPr/>
        </p:nvSpPr>
        <p:spPr bwMode="auto">
          <a:xfrm>
            <a:off x="295163" y="3966155"/>
            <a:ext cx="16530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400" dirty="0">
                <a:latin typeface="Times New Roman" pitchFamily="18" charset="0"/>
              </a:rPr>
              <a:t>Osvětlovací</a:t>
            </a:r>
            <a:br>
              <a:rPr lang="cs-CZ" sz="2400" dirty="0">
                <a:latin typeface="Times New Roman" pitchFamily="18" charset="0"/>
              </a:rPr>
            </a:br>
            <a:r>
              <a:rPr lang="cs-CZ" sz="2400" dirty="0" smtClean="0">
                <a:latin typeface="Times New Roman" pitchFamily="18" charset="0"/>
              </a:rPr>
              <a:t>model</a:t>
            </a:r>
            <a:endParaRPr lang="cs-CZ" sz="2400" dirty="0">
              <a:latin typeface="Times New Roman" pitchFamily="18" charset="0"/>
            </a:endParaRPr>
          </a:p>
        </p:txBody>
      </p:sp>
      <p:sp>
        <p:nvSpPr>
          <p:cNvPr id="237624" name="Line 56"/>
          <p:cNvSpPr>
            <a:spLocks noChangeShapeType="1"/>
          </p:cNvSpPr>
          <p:nvPr/>
        </p:nvSpPr>
        <p:spPr bwMode="auto">
          <a:xfrm>
            <a:off x="179388" y="5084763"/>
            <a:ext cx="87852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7626" name="Line 58"/>
          <p:cNvSpPr>
            <a:spLocks noChangeShapeType="1"/>
          </p:cNvSpPr>
          <p:nvPr/>
        </p:nvSpPr>
        <p:spPr bwMode="auto">
          <a:xfrm>
            <a:off x="179388" y="3716338"/>
            <a:ext cx="87852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7627" name="Line 59"/>
          <p:cNvSpPr>
            <a:spLocks noChangeShapeType="1"/>
          </p:cNvSpPr>
          <p:nvPr/>
        </p:nvSpPr>
        <p:spPr bwMode="auto">
          <a:xfrm>
            <a:off x="179388" y="6453336"/>
            <a:ext cx="87852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7629" name="Line 61"/>
          <p:cNvSpPr>
            <a:spLocks noChangeShapeType="1"/>
          </p:cNvSpPr>
          <p:nvPr/>
        </p:nvSpPr>
        <p:spPr bwMode="auto">
          <a:xfrm flipH="1">
            <a:off x="3131840" y="3717032"/>
            <a:ext cx="0" cy="2736304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Line 61"/>
          <p:cNvSpPr>
            <a:spLocks noChangeShapeType="1"/>
          </p:cNvSpPr>
          <p:nvPr/>
        </p:nvSpPr>
        <p:spPr bwMode="auto">
          <a:xfrm flipH="1">
            <a:off x="179512" y="3717032"/>
            <a:ext cx="0" cy="2736304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" name="Line 61"/>
          <p:cNvSpPr>
            <a:spLocks noChangeShapeType="1"/>
          </p:cNvSpPr>
          <p:nvPr/>
        </p:nvSpPr>
        <p:spPr bwMode="auto">
          <a:xfrm flipH="1">
            <a:off x="8964488" y="3717032"/>
            <a:ext cx="0" cy="2736304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" name="AutoShape 5"/>
          <p:cNvSpPr>
            <a:spLocks noChangeArrowheads="1"/>
          </p:cNvSpPr>
          <p:nvPr/>
        </p:nvSpPr>
        <p:spPr bwMode="auto">
          <a:xfrm>
            <a:off x="2319039" y="1340768"/>
            <a:ext cx="376238" cy="381000"/>
          </a:xfrm>
          <a:prstGeom prst="sun">
            <a:avLst>
              <a:gd name="adj" fmla="val 25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3009602" y="3493418"/>
            <a:ext cx="2389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" name="Line 7"/>
          <p:cNvSpPr>
            <a:spLocks noChangeShapeType="1"/>
          </p:cNvSpPr>
          <p:nvPr/>
        </p:nvSpPr>
        <p:spPr bwMode="auto">
          <a:xfrm flipV="1">
            <a:off x="4214514" y="2083718"/>
            <a:ext cx="0" cy="1417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" name="Line 8"/>
          <p:cNvSpPr>
            <a:spLocks noChangeShapeType="1"/>
          </p:cNvSpPr>
          <p:nvPr/>
        </p:nvSpPr>
        <p:spPr bwMode="auto">
          <a:xfrm>
            <a:off x="3327102" y="2421855"/>
            <a:ext cx="865187" cy="1050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" name="Line 9"/>
          <p:cNvSpPr>
            <a:spLocks noChangeShapeType="1"/>
          </p:cNvSpPr>
          <p:nvPr/>
        </p:nvSpPr>
        <p:spPr bwMode="auto">
          <a:xfrm flipV="1">
            <a:off x="4222452" y="2780630"/>
            <a:ext cx="1768475" cy="692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 flipH="1">
            <a:off x="4219277" y="2188493"/>
            <a:ext cx="1068387" cy="127793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" name="Line 11"/>
          <p:cNvSpPr>
            <a:spLocks noChangeShapeType="1"/>
          </p:cNvSpPr>
          <p:nvPr/>
        </p:nvSpPr>
        <p:spPr bwMode="auto">
          <a:xfrm>
            <a:off x="7143452" y="1845593"/>
            <a:ext cx="59690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" name="Line 12"/>
          <p:cNvSpPr>
            <a:spLocks noChangeShapeType="1"/>
          </p:cNvSpPr>
          <p:nvPr/>
        </p:nvSpPr>
        <p:spPr bwMode="auto">
          <a:xfrm flipH="1">
            <a:off x="7486352" y="1974180"/>
            <a:ext cx="246062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" name="Line 13"/>
          <p:cNvSpPr>
            <a:spLocks noChangeShapeType="1"/>
          </p:cNvSpPr>
          <p:nvPr/>
        </p:nvSpPr>
        <p:spPr bwMode="auto">
          <a:xfrm>
            <a:off x="7399039" y="1905918"/>
            <a:ext cx="180975" cy="377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70" name="Group 14"/>
          <p:cNvGrpSpPr>
            <a:grpSpLocks/>
          </p:cNvGrpSpPr>
          <p:nvPr/>
        </p:nvGrpSpPr>
        <p:grpSpPr bwMode="auto">
          <a:xfrm>
            <a:off x="4200227" y="2342480"/>
            <a:ext cx="993775" cy="1141413"/>
            <a:chOff x="2787" y="2622"/>
            <a:chExt cx="847" cy="937"/>
          </a:xfrm>
        </p:grpSpPr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2793" y="2622"/>
              <a:ext cx="841" cy="933"/>
            </a:xfrm>
            <a:custGeom>
              <a:avLst/>
              <a:gdLst/>
              <a:ahLst/>
              <a:cxnLst>
                <a:cxn ang="0">
                  <a:pos x="0" y="908"/>
                </a:cxn>
                <a:cxn ang="0">
                  <a:pos x="87" y="524"/>
                </a:cxn>
                <a:cxn ang="0">
                  <a:pos x="353" y="196"/>
                </a:cxn>
                <a:cxn ang="0">
                  <a:pos x="774" y="35"/>
                </a:cxn>
                <a:cxn ang="0">
                  <a:pos x="756" y="407"/>
                </a:cxn>
                <a:cxn ang="0">
                  <a:pos x="496" y="815"/>
                </a:cxn>
                <a:cxn ang="0">
                  <a:pos x="37" y="933"/>
                </a:cxn>
              </a:cxnLst>
              <a:rect l="0" t="0" r="r" b="b"/>
              <a:pathLst>
                <a:path w="841" h="933">
                  <a:moveTo>
                    <a:pt x="0" y="908"/>
                  </a:moveTo>
                  <a:cubicBezTo>
                    <a:pt x="14" y="775"/>
                    <a:pt x="28" y="643"/>
                    <a:pt x="87" y="524"/>
                  </a:cubicBezTo>
                  <a:cubicBezTo>
                    <a:pt x="146" y="405"/>
                    <a:pt x="239" y="278"/>
                    <a:pt x="353" y="196"/>
                  </a:cubicBezTo>
                  <a:cubicBezTo>
                    <a:pt x="467" y="114"/>
                    <a:pt x="707" y="0"/>
                    <a:pt x="774" y="35"/>
                  </a:cubicBezTo>
                  <a:cubicBezTo>
                    <a:pt x="841" y="70"/>
                    <a:pt x="802" y="277"/>
                    <a:pt x="756" y="407"/>
                  </a:cubicBezTo>
                  <a:cubicBezTo>
                    <a:pt x="710" y="537"/>
                    <a:pt x="616" y="727"/>
                    <a:pt x="496" y="815"/>
                  </a:cubicBezTo>
                  <a:cubicBezTo>
                    <a:pt x="376" y="903"/>
                    <a:pt x="112" y="915"/>
                    <a:pt x="37" y="93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16"/>
            <p:cNvSpPr>
              <a:spLocks noChangeShapeType="1"/>
            </p:cNvSpPr>
            <p:nvPr/>
          </p:nvSpPr>
          <p:spPr bwMode="auto">
            <a:xfrm flipV="1">
              <a:off x="2799" y="2917"/>
              <a:ext cx="279" cy="6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17"/>
            <p:cNvSpPr>
              <a:spLocks noChangeShapeType="1"/>
            </p:cNvSpPr>
            <p:nvPr/>
          </p:nvSpPr>
          <p:spPr bwMode="auto">
            <a:xfrm flipV="1">
              <a:off x="2823" y="2744"/>
              <a:ext cx="502" cy="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18"/>
            <p:cNvSpPr>
              <a:spLocks noChangeShapeType="1"/>
            </p:cNvSpPr>
            <p:nvPr/>
          </p:nvSpPr>
          <p:spPr bwMode="auto">
            <a:xfrm flipV="1">
              <a:off x="2787" y="2866"/>
              <a:ext cx="799" cy="6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19"/>
            <p:cNvSpPr>
              <a:spLocks noChangeShapeType="1"/>
            </p:cNvSpPr>
            <p:nvPr/>
          </p:nvSpPr>
          <p:spPr bwMode="auto">
            <a:xfrm flipV="1">
              <a:off x="2799" y="3190"/>
              <a:ext cx="657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Text Box 20"/>
          <p:cNvSpPr txBox="1">
            <a:spLocks noChangeArrowheads="1"/>
          </p:cNvSpPr>
          <p:nvPr/>
        </p:nvSpPr>
        <p:spPr bwMode="auto">
          <a:xfrm>
            <a:off x="2712557" y="2153568"/>
            <a:ext cx="4972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 err="1" smtClean="0">
                <a:latin typeface="Symbol" pitchFamily="18" charset="2"/>
              </a:rPr>
              <a:t>w</a:t>
            </a:r>
            <a:r>
              <a:rPr lang="cs-CZ" sz="2800" b="1" baseline="-25000" dirty="0" err="1" smtClean="0">
                <a:latin typeface="Times New Roman" pitchFamily="18" charset="0"/>
              </a:rPr>
              <a:t>i</a:t>
            </a:r>
            <a:endParaRPr lang="en-US" sz="2800" b="1" baseline="-25000" dirty="0" smtClean="0">
              <a:latin typeface="Times New Roman" pitchFamily="18" charset="0"/>
            </a:endParaRPr>
          </a:p>
        </p:txBody>
      </p:sp>
      <p:sp>
        <p:nvSpPr>
          <p:cNvPr id="77" name="Text Box 21"/>
          <p:cNvSpPr txBox="1">
            <a:spLocks noChangeArrowheads="1"/>
          </p:cNvSpPr>
          <p:nvPr/>
        </p:nvSpPr>
        <p:spPr bwMode="auto">
          <a:xfrm>
            <a:off x="5376333" y="1948780"/>
            <a:ext cx="3433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 smtClean="0">
                <a:latin typeface="Times New Roman" pitchFamily="18" charset="0"/>
              </a:rPr>
              <a:t>r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78" name="Text Box 22"/>
          <p:cNvSpPr txBox="1">
            <a:spLocks noChangeArrowheads="1"/>
          </p:cNvSpPr>
          <p:nvPr/>
        </p:nvSpPr>
        <p:spPr bwMode="auto">
          <a:xfrm>
            <a:off x="6008738" y="2709193"/>
            <a:ext cx="5517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 err="1" smtClean="0">
                <a:latin typeface="Symbol" pitchFamily="18" charset="2"/>
              </a:rPr>
              <a:t>w</a:t>
            </a:r>
            <a:r>
              <a:rPr lang="cs-CZ" sz="2800" b="1" baseline="-25000" dirty="0" err="1" smtClean="0">
                <a:latin typeface="Times New Roman" pitchFamily="18" charset="0"/>
              </a:rPr>
              <a:t>o</a:t>
            </a:r>
            <a:endParaRPr lang="en-US" sz="2800" b="1" baseline="-25000" dirty="0">
              <a:latin typeface="Times New Roman" pitchFamily="18" charset="0"/>
            </a:endParaRPr>
          </a:p>
        </p:txBody>
      </p:sp>
      <p:sp>
        <p:nvSpPr>
          <p:cNvPr id="79" name="Text Box 23"/>
          <p:cNvSpPr txBox="1">
            <a:spLocks noChangeArrowheads="1"/>
          </p:cNvSpPr>
          <p:nvPr/>
        </p:nvSpPr>
        <p:spPr bwMode="auto">
          <a:xfrm>
            <a:off x="3999768" y="1656680"/>
            <a:ext cx="3850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 smtClean="0">
                <a:latin typeface="Times New Roman" pitchFamily="18" charset="0"/>
              </a:rPr>
              <a:t>n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34" name="Zástupný symbol pro číslo snímku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sp>
        <p:nvSpPr>
          <p:cNvPr id="35" name="Zástupný symbol pro zápatí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7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7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7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7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99" grpId="0"/>
      <p:bldP spid="237602" grpId="0"/>
      <p:bldP spid="237624" grpId="0" animBg="1"/>
      <p:bldP spid="237626" grpId="0" animBg="1"/>
      <p:bldP spid="237627" grpId="0" animBg="1"/>
      <p:bldP spid="237629" grpId="0" animBg="1"/>
      <p:bldP spid="40" grpId="0" animBg="1"/>
      <p:bldP spid="4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Fyzikálně korektní Phongův model</a:t>
            </a:r>
            <a:endParaRPr lang="en-US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Modifikace pro zajištění reciprocity a zachování energie</a:t>
            </a:r>
          </a:p>
          <a:p>
            <a:endParaRPr lang="cs-CZ"/>
          </a:p>
          <a:p>
            <a:endParaRPr lang="cs-CZ"/>
          </a:p>
          <a:p>
            <a:endParaRPr lang="cs-CZ"/>
          </a:p>
          <a:p>
            <a:r>
              <a:rPr lang="cs-CZ"/>
              <a:t>Zachování energie: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cs-CZ"/>
              <a:t>Stále empirická BRDF (tj. není fyzikálně motivovaná), ale alespoň splňuje základní vlastnosti BRDF</a:t>
            </a:r>
          </a:p>
          <a:p>
            <a:endParaRPr lang="cs-CZ"/>
          </a:p>
          <a:p>
            <a:endParaRPr lang="cs-CZ"/>
          </a:p>
          <a:p>
            <a:endParaRPr lang="cs-CZ"/>
          </a:p>
        </p:txBody>
      </p:sp>
      <p:graphicFrame>
        <p:nvGraphicFramePr>
          <p:cNvPr id="165893" name="Object 5"/>
          <p:cNvGraphicFramePr>
            <a:graphicFrameLocks noChangeAspect="1"/>
          </p:cNvGraphicFramePr>
          <p:nvPr/>
        </p:nvGraphicFramePr>
        <p:xfrm>
          <a:off x="2231231" y="2197100"/>
          <a:ext cx="4681538" cy="903288"/>
        </p:xfrm>
        <a:graphic>
          <a:graphicData uri="http://schemas.openxmlformats.org/presentationml/2006/ole">
            <p:oleObj spid="_x0000_s106498" name="Rovnice" r:id="rId3" imgW="2044440" imgH="393480" progId="Equation.3">
              <p:embed/>
            </p:oleObj>
          </a:graphicData>
        </a:graphic>
      </p:graphicFrame>
      <p:graphicFrame>
        <p:nvGraphicFramePr>
          <p:cNvPr id="165894" name="Object 6"/>
          <p:cNvGraphicFramePr>
            <a:graphicFrameLocks noChangeAspect="1"/>
          </p:cNvGraphicFramePr>
          <p:nvPr/>
        </p:nvGraphicFramePr>
        <p:xfrm>
          <a:off x="3769519" y="3906838"/>
          <a:ext cx="1604963" cy="525462"/>
        </p:xfrm>
        <a:graphic>
          <a:graphicData uri="http://schemas.openxmlformats.org/presentationml/2006/ole">
            <p:oleObj spid="_x0000_s106499" name="Rovnice" r:id="rId4" imgW="698400" imgH="228600" progId="Equation.3">
              <p:embed/>
            </p:oleObj>
          </a:graphicData>
        </a:graphic>
      </p:graphicFrame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Fyzikálně </a:t>
            </a:r>
            <a:r>
              <a:rPr lang="cs-CZ" sz="3200" dirty="0"/>
              <a:t>motivované </a:t>
            </a:r>
            <a:r>
              <a:rPr lang="cs-CZ" sz="3200" dirty="0" smtClean="0"/>
              <a:t>BRDF modely</a:t>
            </a:r>
            <a:endParaRPr lang="en-US" sz="3200" dirty="0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Např. </a:t>
            </a:r>
            <a:r>
              <a:rPr lang="cs-CZ" dirty="0" err="1" smtClean="0"/>
              <a:t>Torrance</a:t>
            </a:r>
            <a:r>
              <a:rPr lang="cs-CZ" dirty="0" smtClean="0"/>
              <a:t>-</a:t>
            </a:r>
            <a:r>
              <a:rPr lang="cs-CZ" dirty="0" err="1" smtClean="0"/>
              <a:t>Sparrow</a:t>
            </a:r>
            <a:r>
              <a:rPr lang="cs-CZ" dirty="0" smtClean="0"/>
              <a:t> nebo </a:t>
            </a:r>
            <a:r>
              <a:rPr lang="cs-CZ" dirty="0" err="1" smtClean="0"/>
              <a:t>Cook</a:t>
            </a:r>
            <a:r>
              <a:rPr lang="cs-CZ" dirty="0" smtClean="0"/>
              <a:t>-</a:t>
            </a:r>
            <a:r>
              <a:rPr lang="cs-CZ" dirty="0" err="1" smtClean="0"/>
              <a:t>Torrance</a:t>
            </a:r>
            <a:r>
              <a:rPr lang="cs-CZ" dirty="0" smtClean="0"/>
              <a:t> </a:t>
            </a:r>
            <a:r>
              <a:rPr lang="cs-CZ" dirty="0"/>
              <a:t>model</a:t>
            </a:r>
          </a:p>
          <a:p>
            <a:endParaRPr lang="cs-CZ" dirty="0" smtClean="0"/>
          </a:p>
          <a:p>
            <a:r>
              <a:rPr lang="cs-CZ" dirty="0" smtClean="0"/>
              <a:t>Založeno </a:t>
            </a:r>
            <a:r>
              <a:rPr lang="cs-CZ" dirty="0"/>
              <a:t>na teorii </a:t>
            </a:r>
            <a:r>
              <a:rPr lang="cs-CZ" dirty="0" err="1"/>
              <a:t>mikrofacet</a:t>
            </a:r>
            <a:endParaRPr lang="cs-CZ" dirty="0"/>
          </a:p>
          <a:p>
            <a:endParaRPr lang="cs-CZ" dirty="0" smtClean="0"/>
          </a:p>
          <a:p>
            <a:r>
              <a:rPr lang="cs-CZ" dirty="0" smtClean="0"/>
              <a:t>Funguje pro </a:t>
            </a:r>
            <a:r>
              <a:rPr lang="cs-CZ" dirty="0"/>
              <a:t>hrubé plochy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Torrance-Sparrow BRDF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r>
              <a:rPr lang="cs-CZ" dirty="0" smtClean="0"/>
              <a:t>Analyticky odvozená BRDF</a:t>
            </a:r>
          </a:p>
          <a:p>
            <a:endParaRPr lang="cs-CZ" dirty="0" smtClean="0"/>
          </a:p>
          <a:p>
            <a:r>
              <a:rPr lang="cs-CZ" dirty="0" smtClean="0"/>
              <a:t>T-S se používá pro modelování lesklých ploch (jako Phongův model)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Přesnější než Phong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Více parametrů, lepší možnost modelovat různé materiály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Odvozena z předpokladů o </a:t>
            </a:r>
            <a:r>
              <a:rPr lang="cs-CZ" dirty="0" err="1" smtClean="0"/>
              <a:t>mikrogeometrii</a:t>
            </a:r>
            <a:r>
              <a:rPr lang="cs-CZ" dirty="0" smtClean="0"/>
              <a:t> plochy (nikoli „protože vypadá dobře“ jako u </a:t>
            </a:r>
            <a:r>
              <a:rPr lang="cs-CZ" dirty="0" err="1" smtClean="0"/>
              <a:t>Phogova</a:t>
            </a:r>
            <a:r>
              <a:rPr lang="cs-CZ" dirty="0" smtClean="0"/>
              <a:t> modelu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Torrance-Sparrow</a:t>
            </a:r>
            <a:r>
              <a:rPr lang="cs-CZ" dirty="0" smtClean="0"/>
              <a:t> BRDF</a:t>
            </a:r>
            <a:endParaRPr lang="en-US" dirty="0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z="2400" dirty="0" smtClean="0"/>
              <a:t>Předpokládáme, že plocha sestává z náhodně orientovaných plošek, tzv. „</a:t>
            </a:r>
            <a:r>
              <a:rPr lang="cs-CZ" sz="2400" dirty="0" err="1" smtClean="0"/>
              <a:t>mikrofacet</a:t>
            </a:r>
            <a:r>
              <a:rPr lang="cs-CZ" sz="2400" dirty="0" smtClean="0"/>
              <a:t>“</a:t>
            </a:r>
            <a:r>
              <a:rPr lang="en-US" sz="2400" dirty="0" smtClean="0"/>
              <a:t>.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cs-CZ" dirty="0" smtClean="0"/>
              <a:t>Předpokládáme, že </a:t>
            </a:r>
            <a:r>
              <a:rPr lang="cs-CZ" dirty="0" err="1" smtClean="0"/>
              <a:t>mikrofacety</a:t>
            </a:r>
            <a:r>
              <a:rPr lang="cs-CZ" dirty="0" smtClean="0"/>
              <a:t> se chovají jako dokonalá zrcadla</a:t>
            </a:r>
            <a:r>
              <a:rPr lang="en-US" sz="2400" dirty="0" smtClean="0"/>
              <a:t>.</a:t>
            </a:r>
          </a:p>
          <a:p>
            <a:pPr eaLnBrk="1" hangingPunct="1"/>
            <a:r>
              <a:rPr lang="cs-CZ" sz="2400" dirty="0" smtClean="0"/>
              <a:t>Bereme v úvahu 3 jevy:</a:t>
            </a:r>
            <a:endParaRPr lang="en-US" sz="2400" dirty="0" smtClean="0"/>
          </a:p>
        </p:txBody>
      </p:sp>
      <p:sp>
        <p:nvSpPr>
          <p:cNvPr id="62468" name="Freeform 4"/>
          <p:cNvSpPr>
            <a:spLocks/>
          </p:cNvSpPr>
          <p:nvPr/>
        </p:nvSpPr>
        <p:spPr bwMode="auto">
          <a:xfrm>
            <a:off x="1452563" y="2457450"/>
            <a:ext cx="6061075" cy="796925"/>
          </a:xfrm>
          <a:custGeom>
            <a:avLst/>
            <a:gdLst>
              <a:gd name="T0" fmla="*/ 0 w 3818"/>
              <a:gd name="T1" fmla="*/ 2147483647 h 502"/>
              <a:gd name="T2" fmla="*/ 2147483647 w 3818"/>
              <a:gd name="T3" fmla="*/ 2147483647 h 502"/>
              <a:gd name="T4" fmla="*/ 2147483647 w 3818"/>
              <a:gd name="T5" fmla="*/ 2147483647 h 502"/>
              <a:gd name="T6" fmla="*/ 2147483647 w 3818"/>
              <a:gd name="T7" fmla="*/ 2147483647 h 502"/>
              <a:gd name="T8" fmla="*/ 2147483647 w 3818"/>
              <a:gd name="T9" fmla="*/ 2147483647 h 502"/>
              <a:gd name="T10" fmla="*/ 2147483647 w 3818"/>
              <a:gd name="T11" fmla="*/ 2147483647 h 502"/>
              <a:gd name="T12" fmla="*/ 2147483647 w 3818"/>
              <a:gd name="T13" fmla="*/ 2147483647 h 502"/>
              <a:gd name="T14" fmla="*/ 2147483647 w 3818"/>
              <a:gd name="T15" fmla="*/ 2147483647 h 502"/>
              <a:gd name="T16" fmla="*/ 2147483647 w 3818"/>
              <a:gd name="T17" fmla="*/ 2147483647 h 502"/>
              <a:gd name="T18" fmla="*/ 2147483647 w 3818"/>
              <a:gd name="T19" fmla="*/ 2147483647 h 502"/>
              <a:gd name="T20" fmla="*/ 2147483647 w 3818"/>
              <a:gd name="T21" fmla="*/ 0 h 502"/>
              <a:gd name="T22" fmla="*/ 2147483647 w 3818"/>
              <a:gd name="T23" fmla="*/ 2147483647 h 502"/>
              <a:gd name="T24" fmla="*/ 2147483647 w 3818"/>
              <a:gd name="T25" fmla="*/ 2147483647 h 5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818"/>
              <a:gd name="T40" fmla="*/ 0 h 502"/>
              <a:gd name="T41" fmla="*/ 3818 w 3818"/>
              <a:gd name="T42" fmla="*/ 502 h 50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818" h="502">
                <a:moveTo>
                  <a:pt x="0" y="56"/>
                </a:moveTo>
                <a:lnTo>
                  <a:pt x="557" y="502"/>
                </a:lnTo>
                <a:lnTo>
                  <a:pt x="892" y="56"/>
                </a:lnTo>
                <a:lnTo>
                  <a:pt x="1031" y="474"/>
                </a:lnTo>
                <a:lnTo>
                  <a:pt x="1365" y="56"/>
                </a:lnTo>
                <a:lnTo>
                  <a:pt x="1811" y="446"/>
                </a:lnTo>
                <a:lnTo>
                  <a:pt x="2034" y="56"/>
                </a:lnTo>
                <a:lnTo>
                  <a:pt x="2118" y="446"/>
                </a:lnTo>
                <a:lnTo>
                  <a:pt x="2536" y="28"/>
                </a:lnTo>
                <a:lnTo>
                  <a:pt x="2787" y="418"/>
                </a:lnTo>
                <a:lnTo>
                  <a:pt x="3205" y="0"/>
                </a:lnTo>
                <a:lnTo>
                  <a:pt x="3512" y="418"/>
                </a:lnTo>
                <a:lnTo>
                  <a:pt x="3818" y="5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2475" name="Line 11"/>
          <p:cNvSpPr>
            <a:spLocks noChangeShapeType="1"/>
          </p:cNvSpPr>
          <p:nvPr/>
        </p:nvSpPr>
        <p:spPr bwMode="auto">
          <a:xfrm>
            <a:off x="6682927" y="4887093"/>
            <a:ext cx="5334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6" name="Line 12"/>
          <p:cNvSpPr>
            <a:spLocks noChangeShapeType="1"/>
          </p:cNvSpPr>
          <p:nvPr/>
        </p:nvSpPr>
        <p:spPr bwMode="auto">
          <a:xfrm flipV="1">
            <a:off x="7216327" y="4887093"/>
            <a:ext cx="3048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7" name="Line 13"/>
          <p:cNvSpPr>
            <a:spLocks noChangeShapeType="1"/>
          </p:cNvSpPr>
          <p:nvPr/>
        </p:nvSpPr>
        <p:spPr bwMode="auto">
          <a:xfrm>
            <a:off x="6682927" y="4201293"/>
            <a:ext cx="762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8" name="Line 14"/>
          <p:cNvSpPr>
            <a:spLocks noChangeShapeType="1"/>
          </p:cNvSpPr>
          <p:nvPr/>
        </p:nvSpPr>
        <p:spPr bwMode="auto">
          <a:xfrm flipH="1">
            <a:off x="6835327" y="5039493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9" name="Line 15"/>
          <p:cNvSpPr>
            <a:spLocks noChangeShapeType="1"/>
          </p:cNvSpPr>
          <p:nvPr/>
        </p:nvSpPr>
        <p:spPr bwMode="auto">
          <a:xfrm flipV="1">
            <a:off x="6835327" y="4446588"/>
            <a:ext cx="685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55029" y="4734693"/>
            <a:ext cx="1944763" cy="1727935"/>
            <a:chOff x="755029" y="5056188"/>
            <a:chExt cx="1944763" cy="1727935"/>
          </a:xfrm>
        </p:grpSpPr>
        <p:sp>
          <p:nvSpPr>
            <p:cNvPr id="62469" name="Line 5"/>
            <p:cNvSpPr>
              <a:spLocks noChangeShapeType="1"/>
            </p:cNvSpPr>
            <p:nvPr/>
          </p:nvSpPr>
          <p:spPr bwMode="auto">
            <a:xfrm>
              <a:off x="1270098" y="5208588"/>
              <a:ext cx="5334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0" name="Line 6"/>
            <p:cNvSpPr>
              <a:spLocks noChangeShapeType="1"/>
            </p:cNvSpPr>
            <p:nvPr/>
          </p:nvSpPr>
          <p:spPr bwMode="auto">
            <a:xfrm flipV="1">
              <a:off x="1803498" y="5208588"/>
              <a:ext cx="3048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1" name="Line 7"/>
            <p:cNvSpPr>
              <a:spLocks noChangeShapeType="1"/>
            </p:cNvSpPr>
            <p:nvPr/>
          </p:nvSpPr>
          <p:spPr bwMode="auto">
            <a:xfrm>
              <a:off x="965298" y="5056188"/>
              <a:ext cx="990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0" name="Text Box 16"/>
            <p:cNvSpPr txBox="1">
              <a:spLocks noChangeArrowheads="1"/>
            </p:cNvSpPr>
            <p:nvPr/>
          </p:nvSpPr>
          <p:spPr bwMode="auto">
            <a:xfrm>
              <a:off x="755029" y="5953126"/>
              <a:ext cx="194476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2400" dirty="0" smtClean="0">
                  <a:latin typeface="+mj-lt"/>
                  <a:cs typeface="Times New Roman" pitchFamily="18" charset="0"/>
                </a:rPr>
                <a:t>Zastínění</a:t>
              </a:r>
            </a:p>
            <a:p>
              <a:pPr algn="l"/>
              <a:r>
                <a:rPr lang="cs-CZ" sz="2400" dirty="0" smtClean="0">
                  <a:latin typeface="+mj-lt"/>
                  <a:cs typeface="Times New Roman" pitchFamily="18" charset="0"/>
                </a:rPr>
                <a:t>„</a:t>
              </a:r>
              <a:r>
                <a:rPr lang="en-US" sz="2400" b="0" dirty="0" smtClean="0">
                  <a:latin typeface="+mj-lt"/>
                  <a:cs typeface="Times New Roman" pitchFamily="18" charset="0"/>
                </a:rPr>
                <a:t>Shadowing</a:t>
              </a:r>
              <a:r>
                <a:rPr lang="cs-CZ" sz="2400" b="0" dirty="0" smtClean="0">
                  <a:latin typeface="+mj-lt"/>
                  <a:cs typeface="Times New Roman" pitchFamily="18" charset="0"/>
                </a:rPr>
                <a:t>“</a:t>
              </a:r>
              <a:endParaRPr lang="en-US" sz="2400" b="0" dirty="0"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635896" y="4810893"/>
            <a:ext cx="1723468" cy="1651735"/>
            <a:chOff x="3635896" y="5132388"/>
            <a:chExt cx="1723468" cy="1651735"/>
          </a:xfrm>
        </p:grpSpPr>
        <p:sp>
          <p:nvSpPr>
            <p:cNvPr id="62472" name="Line 8"/>
            <p:cNvSpPr>
              <a:spLocks noChangeShapeType="1"/>
            </p:cNvSpPr>
            <p:nvPr/>
          </p:nvSpPr>
          <p:spPr bwMode="auto">
            <a:xfrm>
              <a:off x="3864496" y="5208588"/>
              <a:ext cx="5334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3" name="Line 9"/>
            <p:cNvSpPr>
              <a:spLocks noChangeShapeType="1"/>
            </p:cNvSpPr>
            <p:nvPr/>
          </p:nvSpPr>
          <p:spPr bwMode="auto">
            <a:xfrm flipV="1">
              <a:off x="4397896" y="5208588"/>
              <a:ext cx="3048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4" name="Line 10"/>
            <p:cNvSpPr>
              <a:spLocks noChangeShapeType="1"/>
            </p:cNvSpPr>
            <p:nvPr/>
          </p:nvSpPr>
          <p:spPr bwMode="auto">
            <a:xfrm flipH="1" flipV="1">
              <a:off x="3635896" y="5132388"/>
              <a:ext cx="914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1" name="Text Box 17"/>
            <p:cNvSpPr txBox="1">
              <a:spLocks noChangeArrowheads="1"/>
            </p:cNvSpPr>
            <p:nvPr/>
          </p:nvSpPr>
          <p:spPr bwMode="auto">
            <a:xfrm>
              <a:off x="3690317" y="5953126"/>
              <a:ext cx="166904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sz="2400" b="0" dirty="0" smtClean="0">
                  <a:latin typeface="+mj-lt"/>
                  <a:cs typeface="Times New Roman" pitchFamily="18" charset="0"/>
                </a:rPr>
                <a:t>Maskování</a:t>
              </a:r>
            </a:p>
            <a:p>
              <a:pPr algn="l"/>
              <a:r>
                <a:rPr lang="cs-CZ" sz="2400" b="0" dirty="0" smtClean="0">
                  <a:latin typeface="+mj-lt"/>
                  <a:cs typeface="Times New Roman" pitchFamily="18" charset="0"/>
                </a:rPr>
                <a:t>„</a:t>
              </a:r>
              <a:r>
                <a:rPr lang="en-US" sz="2400" b="0" dirty="0" smtClean="0">
                  <a:latin typeface="+mj-lt"/>
                  <a:cs typeface="Times New Roman" pitchFamily="18" charset="0"/>
                </a:rPr>
                <a:t>Masking</a:t>
              </a:r>
              <a:r>
                <a:rPr lang="cs-CZ" sz="2400" dirty="0" smtClean="0">
                  <a:latin typeface="+mj-lt"/>
                  <a:cs typeface="Times New Roman" pitchFamily="18" charset="0"/>
                </a:rPr>
                <a:t>“</a:t>
              </a:r>
              <a:endParaRPr lang="en-US" sz="2400" b="0" dirty="0"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62482" name="Text Box 18"/>
          <p:cNvSpPr txBox="1">
            <a:spLocks noChangeArrowheads="1"/>
          </p:cNvSpPr>
          <p:nvPr/>
        </p:nvSpPr>
        <p:spPr bwMode="auto">
          <a:xfrm>
            <a:off x="6153644" y="5631631"/>
            <a:ext cx="24160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0" dirty="0" smtClean="0">
                <a:latin typeface="+mj-lt"/>
                <a:cs typeface="Times New Roman" pitchFamily="18" charset="0"/>
              </a:rPr>
              <a:t>Odrazy</a:t>
            </a:r>
          </a:p>
          <a:p>
            <a:pPr algn="l"/>
            <a:r>
              <a:rPr lang="cs-CZ" sz="2400" b="0" dirty="0" smtClean="0">
                <a:latin typeface="+mj-lt"/>
                <a:cs typeface="Times New Roman" pitchFamily="18" charset="0"/>
              </a:rPr>
              <a:t>„</a:t>
            </a:r>
            <a:r>
              <a:rPr lang="en-US" sz="2400" b="0" dirty="0" err="1" smtClean="0">
                <a:latin typeface="+mj-lt"/>
                <a:cs typeface="Times New Roman" pitchFamily="18" charset="0"/>
              </a:rPr>
              <a:t>Interreflection</a:t>
            </a:r>
            <a:r>
              <a:rPr lang="cs-CZ" sz="2400" b="0" dirty="0" smtClean="0">
                <a:latin typeface="+mj-lt"/>
                <a:cs typeface="Times New Roman" pitchFamily="18" charset="0"/>
              </a:rPr>
              <a:t>“</a:t>
            </a:r>
            <a:endParaRPr lang="en-US" sz="2400" b="0" dirty="0">
              <a:latin typeface="+mj-lt"/>
              <a:cs typeface="Times New Roman" pitchFamily="18" charset="0"/>
            </a:endParaRPr>
          </a:p>
        </p:txBody>
      </p:sp>
      <p:sp>
        <p:nvSpPr>
          <p:cNvPr id="21" name="Zástupný symbol pro číslo snímku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Torrance-Sparrow </a:t>
            </a:r>
            <a:r>
              <a:rPr lang="cs-CZ" dirty="0" smtClean="0"/>
              <a:t>BRDF: Výsledek</a:t>
            </a:r>
            <a:endParaRPr lang="en-US" dirty="0" smtClean="0"/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2449513" y="3173413"/>
          <a:ext cx="4048125" cy="1068387"/>
        </p:xfrm>
        <a:graphic>
          <a:graphicData uri="http://schemas.openxmlformats.org/presentationml/2006/ole">
            <p:oleObj spid="_x0000_s276482" name="Equation" r:id="rId3" imgW="1587240" imgH="419040" progId="">
              <p:embed/>
            </p:oleObj>
          </a:graphicData>
        </a:graphic>
      </p:graphicFrame>
      <p:sp>
        <p:nvSpPr>
          <p:cNvPr id="5124" name="AutoShape 4"/>
          <p:cNvSpPr>
            <a:spLocks/>
          </p:cNvSpPr>
          <p:nvPr/>
        </p:nvSpPr>
        <p:spPr bwMode="auto">
          <a:xfrm>
            <a:off x="438150" y="1389063"/>
            <a:ext cx="2468563" cy="1031825"/>
          </a:xfrm>
          <a:prstGeom prst="borderCallout1">
            <a:avLst>
              <a:gd name="adj1" fmla="val 8125"/>
              <a:gd name="adj2" fmla="val 103093"/>
              <a:gd name="adj3" fmla="val 167388"/>
              <a:gd name="adj4" fmla="val 11968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sz="2000" b="1" dirty="0" smtClean="0">
                <a:latin typeface="+mj-lt"/>
                <a:cs typeface="Times New Roman" pitchFamily="18" charset="0"/>
              </a:rPr>
              <a:t>Fresnelův člen</a:t>
            </a:r>
            <a:endParaRPr lang="cs-CZ" sz="2000" b="0" dirty="0" smtClean="0">
              <a:latin typeface="+mj-lt"/>
              <a:cs typeface="Times New Roman" pitchFamily="18" charset="0"/>
            </a:endParaRPr>
          </a:p>
          <a:p>
            <a:pPr eaLnBrk="1" hangingPunct="1"/>
            <a:r>
              <a:rPr lang="cs-CZ" sz="2000" b="0" dirty="0" smtClean="0">
                <a:latin typeface="+mj-lt"/>
                <a:cs typeface="Times New Roman" pitchFamily="18" charset="0"/>
              </a:rPr>
              <a:t>Závislost na vlnové délce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5125" name="AutoShape 5"/>
          <p:cNvSpPr>
            <a:spLocks/>
          </p:cNvSpPr>
          <p:nvPr/>
        </p:nvSpPr>
        <p:spPr bwMode="auto">
          <a:xfrm>
            <a:off x="4694238" y="1346200"/>
            <a:ext cx="4011612" cy="1002680"/>
          </a:xfrm>
          <a:prstGeom prst="borderCallout1">
            <a:avLst>
              <a:gd name="adj1" fmla="val 9301"/>
              <a:gd name="adj2" fmla="val -1898"/>
              <a:gd name="adj3" fmla="val 186505"/>
              <a:gd name="adj4" fmla="val -1108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sz="2000" b="1" dirty="0" smtClean="0">
                <a:latin typeface="+mj-lt"/>
                <a:cs typeface="Times New Roman" pitchFamily="18" charset="0"/>
              </a:rPr>
              <a:t>Geometrický útlum</a:t>
            </a:r>
            <a:r>
              <a:rPr lang="cs-CZ" sz="2000" b="0" dirty="0" smtClean="0">
                <a:latin typeface="+mj-lt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cs-CZ" sz="2000" b="0" dirty="0" smtClean="0">
                <a:latin typeface="+mj-lt"/>
                <a:cs typeface="Times New Roman" pitchFamily="18" charset="0"/>
              </a:rPr>
              <a:t>Omezení BRDF na základě zastínění a maskování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5126" name="AutoShape 6"/>
          <p:cNvSpPr>
            <a:spLocks/>
          </p:cNvSpPr>
          <p:nvPr/>
        </p:nvSpPr>
        <p:spPr bwMode="auto">
          <a:xfrm>
            <a:off x="6638925" y="2894013"/>
            <a:ext cx="2371725" cy="2551211"/>
          </a:xfrm>
          <a:prstGeom prst="borderCallout1">
            <a:avLst>
              <a:gd name="adj1" fmla="val 4250"/>
              <a:gd name="adj2" fmla="val -3213"/>
              <a:gd name="adj3" fmla="val 10754"/>
              <a:gd name="adj4" fmla="val -3656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sz="2000" b="1" dirty="0" smtClean="0">
                <a:latin typeface="+mj-lt"/>
                <a:cs typeface="Times New Roman" pitchFamily="18" charset="0"/>
              </a:rPr>
              <a:t>Distribuce </a:t>
            </a:r>
            <a:r>
              <a:rPr lang="cs-CZ" sz="2000" b="1" dirty="0" err="1" smtClean="0">
                <a:latin typeface="+mj-lt"/>
                <a:cs typeface="Times New Roman" pitchFamily="18" charset="0"/>
              </a:rPr>
              <a:t>mikrofacet</a:t>
            </a:r>
            <a:r>
              <a:rPr lang="cs-CZ" sz="2000" b="0" dirty="0" smtClean="0">
                <a:latin typeface="+mj-lt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cs-CZ" sz="2000" b="0" dirty="0" smtClean="0">
                <a:latin typeface="+mj-lt"/>
                <a:cs typeface="Times New Roman" pitchFamily="18" charset="0"/>
              </a:rPr>
              <a:t>Procento </a:t>
            </a:r>
            <a:r>
              <a:rPr lang="cs-CZ" sz="2000" b="0" dirty="0" err="1" smtClean="0">
                <a:latin typeface="+mj-lt"/>
                <a:cs typeface="Times New Roman" pitchFamily="18" charset="0"/>
              </a:rPr>
              <a:t>mikrofacet</a:t>
            </a:r>
            <a:r>
              <a:rPr lang="cs-CZ" sz="2000" b="0" dirty="0" smtClean="0">
                <a:latin typeface="+mj-lt"/>
                <a:cs typeface="Times New Roman" pitchFamily="18" charset="0"/>
              </a:rPr>
              <a:t> natočených tak, aby odrážely světlo směrem k pozorovateli.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5127" name="AutoShape 7"/>
          <p:cNvSpPr>
            <a:spLocks/>
          </p:cNvSpPr>
          <p:nvPr/>
        </p:nvSpPr>
        <p:spPr bwMode="auto">
          <a:xfrm>
            <a:off x="217488" y="4208463"/>
            <a:ext cx="2286000" cy="1450975"/>
          </a:xfrm>
          <a:prstGeom prst="borderCallout1">
            <a:avLst>
              <a:gd name="adj1" fmla="val 7880"/>
              <a:gd name="adj2" fmla="val 103333"/>
              <a:gd name="adj3" fmla="val -1421"/>
              <a:gd name="adj4" fmla="val 17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sz="2000" dirty="0" smtClean="0">
                <a:latin typeface="+mn-lt"/>
                <a:cs typeface="Times New Roman" pitchFamily="18" charset="0"/>
              </a:rPr>
              <a:t>Část makroskopické plochy viditelná zdrojem světla.</a:t>
            </a:r>
            <a:endParaRPr lang="cs-CZ" sz="2000" b="0" dirty="0">
              <a:latin typeface="+mn-lt"/>
              <a:cs typeface="Times New Roman" pitchFamily="18" charset="0"/>
            </a:endParaRPr>
          </a:p>
        </p:txBody>
      </p:sp>
      <p:sp>
        <p:nvSpPr>
          <p:cNvPr id="5128" name="AutoShape 8"/>
          <p:cNvSpPr>
            <a:spLocks/>
          </p:cNvSpPr>
          <p:nvPr/>
        </p:nvSpPr>
        <p:spPr bwMode="auto">
          <a:xfrm>
            <a:off x="2917825" y="4603750"/>
            <a:ext cx="2065338" cy="1450975"/>
          </a:xfrm>
          <a:prstGeom prst="borderCallout1">
            <a:avLst>
              <a:gd name="adj1" fmla="val 7880"/>
              <a:gd name="adj2" fmla="val 103690"/>
              <a:gd name="adj3" fmla="val -25602"/>
              <a:gd name="adj4" fmla="val 13151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sz="2000" dirty="0" smtClean="0">
                <a:latin typeface="+mj-lt"/>
                <a:cs typeface="Times New Roman" pitchFamily="18" charset="0"/>
              </a:rPr>
              <a:t>Část makroskopické plochy viditelná pozorovatelem.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Aproximace </a:t>
            </a:r>
            <a:r>
              <a:rPr lang="cs-CZ" sz="3200" dirty="0"/>
              <a:t>naměřených </a:t>
            </a:r>
            <a:r>
              <a:rPr lang="cs-CZ" sz="3200" dirty="0" smtClean="0"/>
              <a:t>BRDF dat</a:t>
            </a:r>
            <a:endParaRPr lang="en-US" sz="3200" dirty="0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Buď </a:t>
            </a:r>
            <a:r>
              <a:rPr lang="cs-CZ" dirty="0"/>
              <a:t>pomocí fyzikálního modelu</a:t>
            </a:r>
          </a:p>
          <a:p>
            <a:endParaRPr lang="cs-CZ" dirty="0" smtClean="0"/>
          </a:p>
          <a:p>
            <a:r>
              <a:rPr lang="cs-CZ" dirty="0" smtClean="0"/>
              <a:t>Nebo </a:t>
            </a:r>
            <a:r>
              <a:rPr lang="cs-CZ" dirty="0"/>
              <a:t>pomocí funkce navržené pro aproximaci naměřených dat: např. </a:t>
            </a:r>
            <a:r>
              <a:rPr lang="cs-CZ" dirty="0" err="1"/>
              <a:t>Ward</a:t>
            </a:r>
            <a:r>
              <a:rPr lang="cs-CZ" dirty="0"/>
              <a:t> BRDF, </a:t>
            </a:r>
            <a:r>
              <a:rPr lang="cs-CZ" dirty="0" err="1"/>
              <a:t>Lafortune</a:t>
            </a:r>
            <a:r>
              <a:rPr lang="cs-CZ" dirty="0"/>
              <a:t> BRDF</a:t>
            </a:r>
          </a:p>
          <a:p>
            <a:endParaRPr lang="cs-CZ" dirty="0" smtClean="0"/>
          </a:p>
          <a:p>
            <a:r>
              <a:rPr lang="cs-CZ" dirty="0" smtClean="0"/>
              <a:t>Pro </a:t>
            </a:r>
            <a:r>
              <a:rPr lang="cs-CZ" dirty="0"/>
              <a:t>nalezení parametrů BRDF modelu z dat je třeba provést </a:t>
            </a:r>
            <a:r>
              <a:rPr lang="cs-CZ" b="1" dirty="0"/>
              <a:t>nelineární </a:t>
            </a:r>
            <a:r>
              <a:rPr lang="cs-CZ" b="1" dirty="0" smtClean="0"/>
              <a:t>optimalizaci</a:t>
            </a:r>
            <a:endParaRPr lang="en-US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Měření BRDF - Gonioreflektometr</a:t>
            </a:r>
            <a:endParaRPr lang="en-US" sz="3200"/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4261" name="Picture 5" descr="gantry-w-bun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775" y="1341438"/>
            <a:ext cx="3059113" cy="5029200"/>
          </a:xfrm>
          <a:prstGeom prst="rect">
            <a:avLst/>
          </a:prstGeom>
          <a:noFill/>
        </p:spPr>
      </p:pic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132856"/>
            <a:ext cx="32385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68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BRDF modely vs skutečnost</a:t>
            </a:r>
            <a:endParaRPr lang="en-US" sz="3200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2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268413"/>
            <a:ext cx="4208462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2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060575"/>
            <a:ext cx="3770312" cy="364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69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Vlastnosti BRDF</a:t>
            </a:r>
            <a:endParaRPr lang="cs-CZ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/>
              <a:t>Linearita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1907704" y="2708920"/>
            <a:ext cx="5307584" cy="2114550"/>
            <a:chOff x="1825699" y="2394570"/>
            <a:chExt cx="5307584" cy="2114550"/>
          </a:xfrm>
        </p:grpSpPr>
        <p:pic>
          <p:nvPicPr>
            <p:cNvPr id="9728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21945"/>
            <a:stretch>
              <a:fillRect/>
            </a:stretch>
          </p:blipFill>
          <p:spPr bwMode="auto">
            <a:xfrm>
              <a:off x="2010718" y="2394570"/>
              <a:ext cx="5122565" cy="2114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1825699" y="2564904"/>
              <a:ext cx="648072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BRDF modely vs skutečnost</a:t>
            </a:r>
            <a:endParaRPr lang="en-US" sz="3200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63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57338"/>
            <a:ext cx="4095750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63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2463" y="1557338"/>
            <a:ext cx="4681537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BRDF modely vs skutečnost</a:t>
            </a:r>
            <a:endParaRPr lang="en-US" sz="3200"/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73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306513"/>
            <a:ext cx="4130675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73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2133600"/>
            <a:ext cx="3698875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71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BRDF modely vs skutečnost</a:t>
            </a:r>
            <a:endParaRPr lang="en-US" sz="3200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83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268413"/>
            <a:ext cx="4059237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83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620838"/>
            <a:ext cx="4392612" cy="432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72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BRDF modely vs skutečnost</a:t>
            </a:r>
            <a:endParaRPr lang="en-US" sz="3200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93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484313"/>
            <a:ext cx="4022725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93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060575"/>
            <a:ext cx="377031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73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 </a:t>
            </a:r>
            <a:r>
              <a:rPr lang="cs-CZ" dirty="0" smtClean="0"/>
              <a:t>modely – Metodologie</a:t>
            </a:r>
            <a:endParaRPr lang="en-US" dirty="0"/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BRDF nahrazuje simulaci světla na mikroskopické úrovni hotovou matematickou funkcí</a:t>
            </a:r>
          </a:p>
          <a:p>
            <a:r>
              <a:rPr lang="cs-CZ" dirty="0"/>
              <a:t>Stejný přístup lze použít i pro jiný případ než plochu,</a:t>
            </a:r>
            <a:br>
              <a:rPr lang="cs-CZ" dirty="0"/>
            </a:br>
            <a:r>
              <a:rPr lang="cs-CZ" dirty="0"/>
              <a:t>např. interakce světla s vlákny vlasů</a:t>
            </a:r>
          </a:p>
          <a:p>
            <a:pPr lvl="1"/>
            <a:r>
              <a:rPr lang="cs-CZ" dirty="0"/>
              <a:t>odrazy uvnitř vlákna</a:t>
            </a:r>
          </a:p>
          <a:p>
            <a:pPr lvl="2"/>
            <a:r>
              <a:rPr lang="cs-CZ" dirty="0"/>
              <a:t>mikroskopická úroveň = popíše se modelem</a:t>
            </a:r>
          </a:p>
          <a:p>
            <a:pPr lvl="2"/>
            <a:r>
              <a:rPr lang="cs-CZ" dirty="0"/>
              <a:t>při </a:t>
            </a:r>
            <a:r>
              <a:rPr lang="cs-CZ" dirty="0" err="1"/>
              <a:t>renderingu</a:t>
            </a:r>
            <a:r>
              <a:rPr lang="cs-CZ" dirty="0"/>
              <a:t> vlasů je už není třeba uvažovat, neboť jsou zahrnuty v modelu</a:t>
            </a:r>
          </a:p>
          <a:p>
            <a:endParaRPr lang="cs-CZ" dirty="0"/>
          </a:p>
          <a:p>
            <a:endParaRPr lang="en-US" dirty="0"/>
          </a:p>
        </p:txBody>
      </p:sp>
      <p:pic>
        <p:nvPicPr>
          <p:cNvPr id="2355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4365104"/>
            <a:ext cx="3627437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25" name="Text Box 5"/>
          <p:cNvSpPr txBox="1">
            <a:spLocks noChangeArrowheads="1"/>
          </p:cNvSpPr>
          <p:nvPr/>
        </p:nvSpPr>
        <p:spPr bwMode="auto">
          <a:xfrm rot="16200000">
            <a:off x="5843944" y="3295807"/>
            <a:ext cx="62953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 dirty="0" err="1">
                <a:latin typeface="+mj-lt"/>
              </a:rPr>
              <a:t>Marschner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et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al</a:t>
            </a:r>
            <a:r>
              <a:rPr lang="cs-CZ" sz="1400" dirty="0">
                <a:latin typeface="+mj-lt"/>
              </a:rPr>
              <a:t>. </a:t>
            </a:r>
            <a:r>
              <a:rPr lang="en-US" sz="1400" dirty="0">
                <a:latin typeface="+mj-lt"/>
              </a:rPr>
              <a:t>Light Scattering from Human Hair Fibers</a:t>
            </a:r>
            <a:r>
              <a:rPr lang="cs-CZ" sz="1400" dirty="0">
                <a:latin typeface="+mj-lt"/>
              </a:rPr>
              <a:t>, SIGGRAPH 2003</a:t>
            </a:r>
            <a:endParaRPr lang="en-US" sz="1400" dirty="0">
              <a:latin typeface="+mj-lt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74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Picture 4" descr="BSDF05_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7350" y="1699989"/>
            <a:ext cx="3641725" cy="4105275"/>
          </a:xfrm>
          <a:prstGeom prst="rect">
            <a:avLst/>
          </a:prstGeom>
          <a:noFill/>
        </p:spPr>
      </p:pic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BRDF, BTDF, BSDF: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Co </a:t>
            </a:r>
            <a:r>
              <a:rPr lang="cs-CZ" sz="3200" dirty="0"/>
              <a:t>to všechno znamená?</a:t>
            </a:r>
            <a:endParaRPr lang="en-US" sz="3200" dirty="0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5554663" cy="4646612"/>
          </a:xfrm>
        </p:spPr>
        <p:txBody>
          <a:bodyPr/>
          <a:lstStyle/>
          <a:p>
            <a:r>
              <a:rPr lang="cs-CZ" b="1" dirty="0"/>
              <a:t>BTDF</a:t>
            </a:r>
          </a:p>
          <a:p>
            <a:pPr lvl="1"/>
            <a:r>
              <a:rPr lang="cs-CZ" dirty="0" err="1"/>
              <a:t>Bidirectional</a:t>
            </a:r>
            <a:r>
              <a:rPr lang="cs-CZ" dirty="0"/>
              <a:t> </a:t>
            </a:r>
            <a:r>
              <a:rPr lang="cs-CZ" b="1" dirty="0" err="1"/>
              <a:t>transmittance</a:t>
            </a:r>
            <a:r>
              <a:rPr lang="cs-CZ" b="1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distribution</a:t>
            </a:r>
            <a:r>
              <a:rPr lang="cs-CZ" dirty="0" smtClean="0"/>
              <a:t> </a:t>
            </a:r>
            <a:r>
              <a:rPr lang="cs-CZ" dirty="0" err="1"/>
              <a:t>function</a:t>
            </a:r>
            <a:endParaRPr lang="cs-CZ" dirty="0"/>
          </a:p>
          <a:p>
            <a:pPr lvl="1"/>
            <a:r>
              <a:rPr lang="cs-CZ" dirty="0" err="1"/>
              <a:t>Dvousměrová</a:t>
            </a:r>
            <a:r>
              <a:rPr lang="cs-CZ" dirty="0"/>
              <a:t> distribuční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funkce </a:t>
            </a:r>
            <a:r>
              <a:rPr lang="cs-CZ" dirty="0"/>
              <a:t>lomu</a:t>
            </a:r>
          </a:p>
          <a:p>
            <a:pPr lvl="1"/>
            <a:r>
              <a:rPr lang="cs-CZ" dirty="0"/>
              <a:t>popisuje průchod světla povrchem</a:t>
            </a:r>
          </a:p>
          <a:p>
            <a:endParaRPr lang="cs-CZ" sz="2000" b="1" dirty="0" smtClean="0"/>
          </a:p>
          <a:p>
            <a:r>
              <a:rPr lang="cs-CZ" b="1" dirty="0" smtClean="0"/>
              <a:t>BSDF</a:t>
            </a:r>
            <a:r>
              <a:rPr lang="cs-CZ" dirty="0" smtClean="0"/>
              <a:t> </a:t>
            </a:r>
            <a:r>
              <a:rPr lang="cs-CZ" dirty="0"/>
              <a:t>= BRDF+BTDF</a:t>
            </a:r>
          </a:p>
          <a:p>
            <a:pPr lvl="1"/>
            <a:r>
              <a:rPr lang="cs-CZ" dirty="0" err="1"/>
              <a:t>Bidirectional</a:t>
            </a:r>
            <a:r>
              <a:rPr lang="cs-CZ" dirty="0"/>
              <a:t> </a:t>
            </a:r>
            <a:r>
              <a:rPr lang="cs-CZ" b="1" dirty="0" err="1"/>
              <a:t>scattering</a:t>
            </a:r>
            <a:r>
              <a:rPr lang="cs-CZ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distribution</a:t>
            </a:r>
            <a:r>
              <a:rPr lang="cs-CZ" dirty="0" smtClean="0"/>
              <a:t> </a:t>
            </a:r>
            <a:r>
              <a:rPr lang="cs-CZ" dirty="0" err="1"/>
              <a:t>function</a:t>
            </a:r>
            <a:endParaRPr lang="cs-CZ" dirty="0"/>
          </a:p>
          <a:p>
            <a:pPr lvl="1"/>
            <a:r>
              <a:rPr lang="cs-CZ" dirty="0" err="1"/>
              <a:t>Dvousměrová</a:t>
            </a:r>
            <a:r>
              <a:rPr lang="cs-CZ" dirty="0"/>
              <a:t> distribuční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funkce </a:t>
            </a:r>
            <a:r>
              <a:rPr lang="cs-CZ" b="1" dirty="0"/>
              <a:t>rozptylu</a:t>
            </a:r>
          </a:p>
          <a:p>
            <a:endParaRPr lang="en-US" sz="2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75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SBRDF, BTF</a:t>
            </a:r>
            <a:endParaRPr lang="en-US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800"/>
            <a:ext cx="8229600" cy="4530725"/>
          </a:xfrm>
        </p:spPr>
        <p:txBody>
          <a:bodyPr/>
          <a:lstStyle/>
          <a:p>
            <a:r>
              <a:rPr lang="cs-CZ" b="1" dirty="0"/>
              <a:t>SBRDF</a:t>
            </a:r>
            <a:r>
              <a:rPr lang="cs-CZ" dirty="0"/>
              <a:t> … </a:t>
            </a:r>
            <a:r>
              <a:rPr lang="cs-CZ" b="1" dirty="0" err="1" smtClean="0"/>
              <a:t>Spatially</a:t>
            </a:r>
            <a:r>
              <a:rPr lang="cs-CZ" b="1" dirty="0" smtClean="0"/>
              <a:t> </a:t>
            </a:r>
            <a:r>
              <a:rPr lang="cs-CZ" b="1" dirty="0" err="1" smtClean="0"/>
              <a:t>Varying</a:t>
            </a:r>
            <a:r>
              <a:rPr lang="cs-CZ" b="1" dirty="0" smtClean="0"/>
              <a:t> </a:t>
            </a:r>
            <a:r>
              <a:rPr lang="cs-CZ" b="1" dirty="0"/>
              <a:t>BRDF</a:t>
            </a:r>
          </a:p>
          <a:p>
            <a:pPr lvl="1"/>
            <a:r>
              <a:rPr lang="cs-CZ" dirty="0"/>
              <a:t>Parametry BRDF se mění jako </a:t>
            </a:r>
            <a:r>
              <a:rPr lang="cs-CZ" dirty="0" err="1"/>
              <a:t>fce</a:t>
            </a:r>
            <a:r>
              <a:rPr lang="cs-CZ" dirty="0"/>
              <a:t> pozice na povrchu</a:t>
            </a:r>
          </a:p>
          <a:p>
            <a:endParaRPr lang="cs-CZ" dirty="0"/>
          </a:p>
          <a:p>
            <a:r>
              <a:rPr lang="cs-CZ" b="1" dirty="0"/>
              <a:t>BTF</a:t>
            </a:r>
            <a:r>
              <a:rPr lang="cs-CZ" dirty="0"/>
              <a:t> … </a:t>
            </a:r>
            <a:r>
              <a:rPr lang="cs-CZ" b="1" dirty="0" err="1"/>
              <a:t>B</a:t>
            </a:r>
            <a:r>
              <a:rPr lang="cs-CZ" b="1" dirty="0" err="1" smtClean="0"/>
              <a:t>idirectional</a:t>
            </a:r>
            <a:r>
              <a:rPr lang="cs-CZ" b="1" dirty="0" smtClean="0"/>
              <a:t> </a:t>
            </a:r>
            <a:r>
              <a:rPr lang="cs-CZ" b="1" dirty="0" err="1"/>
              <a:t>T</a:t>
            </a:r>
            <a:r>
              <a:rPr lang="cs-CZ" b="1" dirty="0" err="1" smtClean="0"/>
              <a:t>exture</a:t>
            </a:r>
            <a:r>
              <a:rPr lang="cs-CZ" b="1" dirty="0" smtClean="0"/>
              <a:t> </a:t>
            </a:r>
            <a:r>
              <a:rPr lang="cs-CZ" b="1" dirty="0" err="1"/>
              <a:t>F</a:t>
            </a:r>
            <a:r>
              <a:rPr lang="cs-CZ" b="1" dirty="0" err="1" smtClean="0"/>
              <a:t>unction</a:t>
            </a:r>
            <a:endParaRPr lang="cs-CZ" b="1" dirty="0"/>
          </a:p>
          <a:p>
            <a:pPr lvl="1"/>
            <a:r>
              <a:rPr lang="cs-CZ" dirty="0"/>
              <a:t>Pro materiály se složitou odrazivostí a texturou</a:t>
            </a:r>
          </a:p>
          <a:p>
            <a:pPr lvl="1"/>
            <a:r>
              <a:rPr lang="cs-CZ" dirty="0"/>
              <a:t>Na rozdíl od BRDF modeluje materiál i na </a:t>
            </a:r>
            <a:r>
              <a:rPr lang="cs-CZ" dirty="0" err="1"/>
              <a:t>meso</a:t>
            </a:r>
            <a:r>
              <a:rPr lang="cs-CZ" dirty="0"/>
              <a:t>-</a:t>
            </a:r>
            <a:r>
              <a:rPr lang="cs-CZ" dirty="0" err="1"/>
              <a:t>scale</a:t>
            </a:r>
            <a:endParaRPr lang="cs-CZ" dirty="0"/>
          </a:p>
          <a:p>
            <a:pPr lvl="2"/>
            <a:r>
              <a:rPr lang="cs-CZ" dirty="0"/>
              <a:t>Nahrazuje použití </a:t>
            </a:r>
            <a:r>
              <a:rPr lang="cs-CZ" dirty="0" err="1"/>
              <a:t>bump</a:t>
            </a:r>
            <a:r>
              <a:rPr lang="cs-CZ" dirty="0"/>
              <a:t> map / </a:t>
            </a:r>
            <a:r>
              <a:rPr lang="cs-CZ" dirty="0" err="1"/>
              <a:t>normal</a:t>
            </a:r>
            <a:r>
              <a:rPr lang="cs-CZ" dirty="0"/>
              <a:t> map</a:t>
            </a:r>
          </a:p>
          <a:p>
            <a:pPr lvl="1"/>
            <a:endParaRPr lang="en-US" dirty="0"/>
          </a:p>
        </p:txBody>
      </p:sp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9975" y="4585096"/>
            <a:ext cx="5138738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76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BSSRDF</a:t>
            </a:r>
            <a:endParaRPr lang="en-US"/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BRDF</a:t>
            </a:r>
          </a:p>
          <a:p>
            <a:pPr lvl="1"/>
            <a:r>
              <a:rPr lang="cs-CZ" dirty="0"/>
              <a:t>světlo přicházející v bodě </a:t>
            </a:r>
            <a:r>
              <a:rPr lang="cs-CZ" b="1" dirty="0"/>
              <a:t>x</a:t>
            </a:r>
            <a:r>
              <a:rPr lang="cs-CZ" dirty="0"/>
              <a:t> se odrazí ve stejném bodě</a:t>
            </a:r>
          </a:p>
          <a:p>
            <a:pPr lvl="1"/>
            <a:r>
              <a:rPr lang="cs-CZ" dirty="0"/>
              <a:t>žádné cestování světla po povrchem</a:t>
            </a:r>
          </a:p>
          <a:p>
            <a:r>
              <a:rPr lang="cs-CZ" b="1" dirty="0" smtClean="0"/>
              <a:t>BSSRDF</a:t>
            </a:r>
            <a:endParaRPr lang="cs-CZ" dirty="0"/>
          </a:p>
          <a:p>
            <a:pPr lvl="1"/>
            <a:r>
              <a:rPr lang="en-US" dirty="0" smtClean="0"/>
              <a:t>bi-directional </a:t>
            </a:r>
            <a:r>
              <a:rPr lang="en-US" b="1" dirty="0" smtClean="0"/>
              <a:t>sub-surface scattering</a:t>
            </a:r>
            <a:r>
              <a:rPr lang="en-US" dirty="0" smtClean="0"/>
              <a:t> reflectance distribution function</a:t>
            </a:r>
          </a:p>
          <a:p>
            <a:pPr lvl="1"/>
            <a:r>
              <a:rPr lang="cs-CZ" dirty="0" smtClean="0"/>
              <a:t>modeluje odrazy světla pod povrchem</a:t>
            </a:r>
            <a:endParaRPr lang="en-US" dirty="0"/>
          </a:p>
        </p:txBody>
      </p:sp>
      <p:pic>
        <p:nvPicPr>
          <p:cNvPr id="188420" name="Picture 4" descr="BSSDF01_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4403725"/>
            <a:ext cx="4932362" cy="2454275"/>
          </a:xfrm>
          <a:prstGeom prst="rect">
            <a:avLst/>
          </a:prstGeom>
          <a:noFill/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77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BSSRDF</a:t>
            </a:r>
            <a:endParaRPr lang="en-US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Sub-surface scattering způsobuje změkčení vzhledu materiálů</a:t>
            </a:r>
          </a:p>
        </p:txBody>
      </p:sp>
      <p:pic>
        <p:nvPicPr>
          <p:cNvPr id="1894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540000"/>
            <a:ext cx="4103687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94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540000"/>
            <a:ext cx="4103687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1908175" y="5635625"/>
            <a:ext cx="808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mtClean="0">
                <a:latin typeface="+mj-lt"/>
              </a:rPr>
              <a:t>BRDF</a:t>
            </a:r>
            <a:endParaRPr lang="en-US">
              <a:latin typeface="+mj-lt"/>
            </a:endParaRPr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>
            <a:off x="6011863" y="5635625"/>
            <a:ext cx="1067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mtClean="0">
                <a:latin typeface="+mj-lt"/>
              </a:rPr>
              <a:t>BSSRDF</a:t>
            </a:r>
            <a:endParaRPr lang="en-US">
              <a:latin typeface="+mj-lt"/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78</a:t>
            </a:fld>
            <a:endParaRPr lang="en-US" alt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BSSRDF</a:t>
            </a:r>
            <a:endParaRPr lang="en-U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14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2863" y="3286125"/>
            <a:ext cx="230505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4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9350" y="3286125"/>
            <a:ext cx="230346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1496" name="Text Box 8"/>
          <p:cNvSpPr txBox="1">
            <a:spLocks noChangeArrowheads="1"/>
          </p:cNvSpPr>
          <p:nvPr/>
        </p:nvSpPr>
        <p:spPr bwMode="auto">
          <a:xfrm>
            <a:off x="4500563" y="5661025"/>
            <a:ext cx="808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+mj-lt"/>
              </a:rPr>
              <a:t>BRDF</a:t>
            </a:r>
          </a:p>
        </p:txBody>
      </p:sp>
      <p:sp>
        <p:nvSpPr>
          <p:cNvPr id="191497" name="Text Box 9"/>
          <p:cNvSpPr txBox="1">
            <a:spLocks noChangeArrowheads="1"/>
          </p:cNvSpPr>
          <p:nvPr/>
        </p:nvSpPr>
        <p:spPr bwMode="auto">
          <a:xfrm>
            <a:off x="6816447" y="5661025"/>
            <a:ext cx="1067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+mj-lt"/>
              </a:rPr>
              <a:t>BSSRDF</a:t>
            </a:r>
          </a:p>
        </p:txBody>
      </p:sp>
      <p:pic>
        <p:nvPicPr>
          <p:cNvPr id="19149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436688"/>
            <a:ext cx="575945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501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1484313"/>
            <a:ext cx="2667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79</a:t>
            </a:fld>
            <a:endParaRPr lang="en-US" altLang="en-US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Vlastnosti BRDF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 smtClean="0"/>
              <a:t>Helmholzova</a:t>
            </a:r>
            <a:r>
              <a:rPr lang="cs-CZ" b="1" dirty="0" smtClean="0"/>
              <a:t> reciprocita</a:t>
            </a:r>
            <a:r>
              <a:rPr lang="cs-CZ" dirty="0" smtClean="0"/>
              <a:t> (fyzikálně korektní BRDF)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628" y="3501009"/>
            <a:ext cx="6696744" cy="263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2483768" y="2348880"/>
            <a:ext cx="4176464" cy="792088"/>
            <a:chOff x="2483768" y="5332740"/>
            <a:chExt cx="4176464" cy="792088"/>
          </a:xfrm>
        </p:grpSpPr>
        <p:graphicFrame>
          <p:nvGraphicFramePr>
            <p:cNvPr id="8" name="Object 4"/>
            <p:cNvGraphicFramePr>
              <a:graphicFrameLocks noChangeAspect="1"/>
            </p:cNvGraphicFramePr>
            <p:nvPr/>
          </p:nvGraphicFramePr>
          <p:xfrm>
            <a:off x="2564929" y="5465763"/>
            <a:ext cx="3951287" cy="525462"/>
          </p:xfrm>
          <a:graphic>
            <a:graphicData uri="http://schemas.openxmlformats.org/presentationml/2006/ole">
              <p:oleObj spid="_x0000_s187395" name="Rovnice" r:id="rId4" imgW="1714320" imgH="228600" progId="Equation.3">
                <p:embed/>
              </p:oleObj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2483768" y="5332740"/>
              <a:ext cx="4176464" cy="7920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 l="4980" t="22312" r="6373" b="17179"/>
          <a:stretch>
            <a:fillRect/>
          </a:stretch>
        </p:blipFill>
        <p:spPr bwMode="auto">
          <a:xfrm>
            <a:off x="1043608" y="2221854"/>
            <a:ext cx="7056784" cy="365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Vlastnosti BRDF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Zachování energie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200" dirty="0" smtClean="0">
            <a:latin typeface="+mn-lt"/>
          </a:defRPr>
        </a:defPPr>
      </a:lstStyle>
    </a:txDef>
  </a:objectDefaults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5605</TotalTime>
  <Words>2091</Words>
  <Application>Microsoft Office PowerPoint</Application>
  <PresentationFormat>Předvádění na obrazovce (4:3)</PresentationFormat>
  <Paragraphs>553</Paragraphs>
  <Slides>79</Slides>
  <Notes>2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79</vt:i4>
      </vt:variant>
    </vt:vector>
  </HeadingPairs>
  <TitlesOfParts>
    <vt:vector size="82" baseType="lpstr">
      <vt:lpstr>Hrany</vt:lpstr>
      <vt:lpstr>Rovnice</vt:lpstr>
      <vt:lpstr>Equation</vt:lpstr>
      <vt:lpstr>Počítačová grafika III –     Odraz světla, BRDF</vt:lpstr>
      <vt:lpstr>Interakce světla s povrchem</vt:lpstr>
      <vt:lpstr>Interakce světla s povrchem</vt:lpstr>
      <vt:lpstr>BRDF</vt:lpstr>
      <vt:lpstr>BRDF</vt:lpstr>
      <vt:lpstr>BRDF</vt:lpstr>
      <vt:lpstr>Vlastnosti BRDF</vt:lpstr>
      <vt:lpstr>Vlastnosti BRDF</vt:lpstr>
      <vt:lpstr>Vlastnosti BRDF</vt:lpstr>
      <vt:lpstr>Vlastnosti BRDF – (An)izotropie</vt:lpstr>
      <vt:lpstr>Anizotropní BRDF</vt:lpstr>
      <vt:lpstr>Anizotropní BRDF</vt:lpstr>
      <vt:lpstr>Anizotropní BRDF – Shrnutí</vt:lpstr>
      <vt:lpstr>Rovnice odrazu</vt:lpstr>
      <vt:lpstr>Rovnice odrazu</vt:lpstr>
      <vt:lpstr>Rovnice odrazu</vt:lpstr>
      <vt:lpstr>Odrazivost (reflektance)</vt:lpstr>
      <vt:lpstr>Hemisféricko-směrová odrazivost</vt:lpstr>
      <vt:lpstr>Snímek 19</vt:lpstr>
      <vt:lpstr>Snímek 20</vt:lpstr>
      <vt:lpstr>Druhy BRDF</vt:lpstr>
      <vt:lpstr>Ideálně difúzní odraz</vt:lpstr>
      <vt:lpstr>Ideálně difúzní odraz</vt:lpstr>
      <vt:lpstr>Ideálně difúzní odraz</vt:lpstr>
      <vt:lpstr>Ideálně difúzní odraz</vt:lpstr>
      <vt:lpstr>Ideálně difúzní odraz</vt:lpstr>
      <vt:lpstr>Bílá tma</vt:lpstr>
      <vt:lpstr>Bílá tma</vt:lpstr>
      <vt:lpstr>Ideální zrcadlový odraz</vt:lpstr>
      <vt:lpstr>Ideální zrcadlový odraz</vt:lpstr>
      <vt:lpstr>Snímek 31</vt:lpstr>
      <vt:lpstr>Snímek 32</vt:lpstr>
      <vt:lpstr>Zákon odrazu</vt:lpstr>
      <vt:lpstr>Odbočka: Diracova Delta distribuce</vt:lpstr>
      <vt:lpstr>Ideální zrcadlový odraz – BRDF</vt:lpstr>
      <vt:lpstr>Ideální zrcadlový odraz – BRDF</vt:lpstr>
      <vt:lpstr>Snímek 37</vt:lpstr>
      <vt:lpstr>Ideální zrcadlový lom</vt:lpstr>
      <vt:lpstr>Ideální zrcadlový lom</vt:lpstr>
      <vt:lpstr>Ideální zrcadlový lom</vt:lpstr>
      <vt:lpstr>Ideální zrcadlový lom</vt:lpstr>
      <vt:lpstr>Ideální zrcadlový lom</vt:lpstr>
      <vt:lpstr>Ideální zrcadlový lom – BRDF</vt:lpstr>
      <vt:lpstr>Fresnelovy rovnice</vt:lpstr>
      <vt:lpstr>Fresnelovy rovnice</vt:lpstr>
      <vt:lpstr>Fresnelovy rovnice</vt:lpstr>
      <vt:lpstr>Fresnelovy rovnice</vt:lpstr>
      <vt:lpstr>Fresnelovy rovnice</vt:lpstr>
      <vt:lpstr>Fresnelovy rovnice</vt:lpstr>
      <vt:lpstr>Snímek 50</vt:lpstr>
      <vt:lpstr>Snímek 51</vt:lpstr>
      <vt:lpstr>Lesklý odraz</vt:lpstr>
      <vt:lpstr>Lesklý odraz</vt:lpstr>
      <vt:lpstr>Hrubost povrchu a rozmazané odrazy</vt:lpstr>
      <vt:lpstr>Snímek 55</vt:lpstr>
      <vt:lpstr>BRDF modely</vt:lpstr>
      <vt:lpstr>Modelování BRDF</vt:lpstr>
      <vt:lpstr>Empirické BRDF modely</vt:lpstr>
      <vt:lpstr>Phongův osvětlovací model</vt:lpstr>
      <vt:lpstr>Phong v radiometrickém názvosloví</vt:lpstr>
      <vt:lpstr>Fyzikálně korektní Phongův model</vt:lpstr>
      <vt:lpstr>Fyzikálně motivované BRDF modely</vt:lpstr>
      <vt:lpstr>Snímek 63</vt:lpstr>
      <vt:lpstr>Torrance-Sparrow BRDF</vt:lpstr>
      <vt:lpstr>Torrance-Sparrow BRDF</vt:lpstr>
      <vt:lpstr>Torrance-Sparrow BRDF: Výsledek</vt:lpstr>
      <vt:lpstr>Aproximace naměřených BRDF dat</vt:lpstr>
      <vt:lpstr>Měření BRDF - Gonioreflektometr</vt:lpstr>
      <vt:lpstr>BRDF modely vs skutečnost</vt:lpstr>
      <vt:lpstr>BRDF modely vs skutečnost</vt:lpstr>
      <vt:lpstr>BRDF modely vs skutečnost</vt:lpstr>
      <vt:lpstr>BRDF modely vs skutečnost</vt:lpstr>
      <vt:lpstr>BRDF modely vs skutečnost</vt:lpstr>
      <vt:lpstr>BRDF modely – Metodologie</vt:lpstr>
      <vt:lpstr>BRDF, BTDF, BSDF:  Co to všechno znamená?</vt:lpstr>
      <vt:lpstr>SBRDF, BTF</vt:lpstr>
      <vt:lpstr>BSSRDF</vt:lpstr>
      <vt:lpstr>BSSRDF</vt:lpstr>
      <vt:lpstr>BSSRDF</vt:lpstr>
    </vt:vector>
  </TitlesOfParts>
  <Company>CTU Prague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Odraz světla, BRDF - Počítačová grafika III (NPGR010)</dc:title>
  <dc:creator>Jaroslav Křivánek</dc:creator>
  <cp:lastModifiedBy>Jaroslav Křivánek</cp:lastModifiedBy>
  <cp:revision>3435</cp:revision>
  <dcterms:created xsi:type="dcterms:W3CDTF">2006-11-17T09:10:54Z</dcterms:created>
  <dcterms:modified xsi:type="dcterms:W3CDTF">2013-05-26T22:46:07Z</dcterms:modified>
</cp:coreProperties>
</file>